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78" r:id="rId3"/>
    <p:sldMasterId id="2147483692" r:id="rId4"/>
    <p:sldMasterId id="2147483694" r:id="rId5"/>
    <p:sldMasterId id="2147483698" r:id="rId6"/>
    <p:sldMasterId id="2147483700" r:id="rId7"/>
  </p:sldMasterIdLst>
  <p:notesMasterIdLst>
    <p:notesMasterId r:id="rId71"/>
  </p:notesMasterIdLst>
  <p:sldIdLst>
    <p:sldId id="479" r:id="rId8"/>
    <p:sldId id="706" r:id="rId9"/>
    <p:sldId id="484" r:id="rId10"/>
    <p:sldId id="601" r:id="rId11"/>
    <p:sldId id="480" r:id="rId12"/>
    <p:sldId id="537" r:id="rId13"/>
    <p:sldId id="287" r:id="rId14"/>
    <p:sldId id="286" r:id="rId15"/>
    <p:sldId id="271" r:id="rId16"/>
    <p:sldId id="450" r:id="rId17"/>
    <p:sldId id="433" r:id="rId18"/>
    <p:sldId id="290" r:id="rId19"/>
    <p:sldId id="291" r:id="rId20"/>
    <p:sldId id="439" r:id="rId21"/>
    <p:sldId id="292" r:id="rId22"/>
    <p:sldId id="605" r:id="rId23"/>
    <p:sldId id="294" r:id="rId24"/>
    <p:sldId id="297" r:id="rId25"/>
    <p:sldId id="451" r:id="rId26"/>
    <p:sldId id="299" r:id="rId27"/>
    <p:sldId id="434" r:id="rId28"/>
    <p:sldId id="440" r:id="rId29"/>
    <p:sldId id="300" r:id="rId30"/>
    <p:sldId id="452" r:id="rId31"/>
    <p:sldId id="435" r:id="rId32"/>
    <p:sldId id="441" r:id="rId33"/>
    <p:sldId id="302" r:id="rId34"/>
    <p:sldId id="303" r:id="rId35"/>
    <p:sldId id="436" r:id="rId36"/>
    <p:sldId id="442" r:id="rId37"/>
    <p:sldId id="459" r:id="rId38"/>
    <p:sldId id="317" r:id="rId39"/>
    <p:sldId id="277" r:id="rId40"/>
    <p:sldId id="672" r:id="rId41"/>
    <p:sldId id="739" r:id="rId42"/>
    <p:sldId id="468" r:id="rId43"/>
    <p:sldId id="507" r:id="rId44"/>
    <p:sldId id="674" r:id="rId45"/>
    <p:sldId id="464" r:id="rId46"/>
    <p:sldId id="465" r:id="rId47"/>
    <p:sldId id="467" r:id="rId48"/>
    <p:sldId id="329" r:id="rId49"/>
    <p:sldId id="330" r:id="rId50"/>
    <p:sldId id="620" r:id="rId51"/>
    <p:sldId id="622" r:id="rId52"/>
    <p:sldId id="661" r:id="rId53"/>
    <p:sldId id="624" r:id="rId54"/>
    <p:sldId id="625" r:id="rId55"/>
    <p:sldId id="626" r:id="rId56"/>
    <p:sldId id="627" r:id="rId57"/>
    <p:sldId id="687" r:id="rId58"/>
    <p:sldId id="638" r:id="rId59"/>
    <p:sldId id="703" r:id="rId60"/>
    <p:sldId id="743" r:id="rId61"/>
    <p:sldId id="735" r:id="rId62"/>
    <p:sldId id="740" r:id="rId63"/>
    <p:sldId id="693" r:id="rId64"/>
    <p:sldId id="742" r:id="rId65"/>
    <p:sldId id="738" r:id="rId66"/>
    <p:sldId id="729" r:id="rId67"/>
    <p:sldId id="730" r:id="rId68"/>
    <p:sldId id="731" r:id="rId69"/>
    <p:sldId id="732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33"/>
    <a:srgbClr val="FFFFFF"/>
    <a:srgbClr val="FFFF00"/>
    <a:srgbClr val="66FF66"/>
    <a:srgbClr val="B2B2B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97205" autoAdjust="0"/>
  </p:normalViewPr>
  <p:slideViewPr>
    <p:cSldViewPr snapToGrid="0">
      <p:cViewPr varScale="1">
        <p:scale>
          <a:sx n="64" d="100"/>
          <a:sy n="64" d="100"/>
        </p:scale>
        <p:origin x="134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C5FEE9-BD9C-454D-926C-2C7F08C7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3CACB-1E63-48CE-A93B-CE21E93BDA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132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B1F9F-3A1F-46FB-8E25-95DA4F93FBF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30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3E966-D0C0-477C-BC43-B8E05934FC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23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C7F27-FE7C-428A-9FFD-872101CED8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683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378B2-3CB5-42C0-AC16-E2314DF205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18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D00EC-F590-4AEE-B9EB-6F2C8B73CE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91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EA9D2-EB4F-4481-A63A-BAFEE484FC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4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7D6A5-7E19-4E9C-BC83-AF31EEF928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5533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684C5-2705-4FFB-BC88-02AAEE8BC1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588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E9B91-EDEF-411B-ACC7-18B57AA6DF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8473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21867-F2F1-4B1D-8F87-0E374456D6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112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0A7F6-422C-4C00-A2A2-5424C3942F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3880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7EFA9-9F4C-4B79-9B13-37C9850561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6157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C9354-3A8B-4765-B2F8-713280117E1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5662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E9244-F642-42EC-BADF-785E2D599E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0765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BE08-E468-4DB7-BE57-590469D566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991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F4AF9-77D9-4DF7-BF0C-902EA83ECF4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29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0AF4B-E058-439E-8D8F-E5A9FF7856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2293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EA7F4-1B96-49E6-A9AA-540C3AB7B3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0786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3A90B-A931-4F29-83E3-C74D421AA6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602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1309B-7911-4C5D-93A3-1DC115F0E14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071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D2DD7-F097-4D24-AACA-31F68288277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574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65634-6184-4010-9A97-EC001A24B8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9256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4328E-80CA-480B-9EAF-9A322BABA8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597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2C2A9-19B6-40E0-B4D8-E0806D72B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0412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DA173-3451-4C99-8565-E17F77E0D8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859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9E86E73-5E5C-430A-9699-48F1715A5B19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03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38884-6057-4F70-9FCA-7C83694064D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2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2BB77-CCE8-499D-AF5B-73C35475E64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9882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9236A-89F4-49E2-90FA-3F109276528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4813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16064-4D4A-4A84-BC46-ABB9FFD020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5889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5F195-BBD5-483C-AD68-9F358227F39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9490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FE950-A73F-42E4-8AC5-3DD93377421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28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5D8BC-77D2-488C-86EA-5BC11B75D2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5186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83AA2-07CB-4A45-99D6-DFBEBAFA818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959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F31E4-CD29-49C1-9673-61540B6FABA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81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E3FB8-BF2F-481A-9BD3-CEE8F9631E9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023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ACB5E-7386-47E0-8EB1-503482717D6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3865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AC2EFDB-7315-4C5F-B8FF-077E6C58D1B3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4558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B4DB5C3-2CD7-499C-9950-DFCADA82257C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4499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B4DB5C3-2CD7-499C-9950-DFCADA82257C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7930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B4DB5C3-2CD7-499C-9950-DFCADA82257C}" type="slidenum">
              <a:rPr lang="en-US"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7895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5FEE9-BD9C-454D-926C-2C7F08C72EFD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3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3774-648A-40ED-9A1D-40622011CB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6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8AFD3-83BC-420B-9CF3-C8FB7FDA40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770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2A1A7-D2E7-46B2-ACF1-50474ECC0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748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65605-B298-4A24-9D9D-B09FD07BAC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152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45C78-12F5-49BE-9F15-166F55CD77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262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7AA5-30AC-4C7B-98EA-5449D56F1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D51F-9F68-40E0-80A4-6109BD5C9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82EA-BA4D-4E7C-A615-944376DCB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9B6203C-EC9C-4692-A630-AA5FE3178085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02-Apr-19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D6530CE-5035-4149-A396-38A41692837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49B6203C-EC9C-4692-A630-AA5FE3178085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02-Apr-19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D6530CE-5035-4149-A396-38A41692837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047B-A511-4DFF-A067-F12F201E7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02-Apr-19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02-Apr-19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7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02-Apr-19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7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1FF3-68BC-49AB-9430-CB9E152BB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AD56-60A1-41FD-84F4-9DD0A3C6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D33E-7A37-4FC4-B7E6-41CAEBE9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ACE6-1973-406B-B2F2-DDE8EC2A7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7AB5-F10C-4C5C-AE5E-C56E5AF37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047B-A511-4DFF-A067-F12F201E7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CE65-4D1F-46C0-A1B2-3E9AF811C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6940-E060-49BC-AA82-AB7FD7AE4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EEF26A-A7A5-40EF-BB9A-FC8AC90F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B6203C-EC9C-4692-A630-AA5FE317808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02-Apr-19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6530CE-5035-4149-A396-38A41692837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B6203C-EC9C-4692-A630-AA5FE317808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02-Apr-19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6530CE-5035-4149-A396-38A41692837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EEF26A-A7A5-40EF-BB9A-FC8AC90F8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02-Apr-19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0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02-Apr-19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82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582FBC-C2F5-4BDD-B6FC-A4693289B2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02-Apr-19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11A2E8-1C52-4426-9783-C78DB5EBC7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84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56621" y="376653"/>
            <a:ext cx="71609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Interventions against tuberculosis: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treatment of drug-susceptible</a:t>
            </a:r>
          </a:p>
          <a:p>
            <a:pPr algn="ctr"/>
            <a:r>
              <a:rPr lang="en-US" sz="3600" dirty="0"/>
              <a:t>and drug-resistant tuberculosis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498619" y="3981174"/>
            <a:ext cx="42769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Antwerp, 11 April 2019</a:t>
            </a:r>
          </a:p>
          <a:p>
            <a:pPr algn="ctr"/>
            <a:endParaRPr lang="en-US" sz="3200" dirty="0"/>
          </a:p>
          <a:p>
            <a:pPr algn="ctr"/>
            <a:r>
              <a:rPr lang="en-US" dirty="0"/>
              <a:t>Hans L Rieder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076906" cy="6500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43108" y="2317898"/>
            <a:ext cx="5857916" cy="2296632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46652" y="4667694"/>
            <a:ext cx="5857916" cy="318976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39564" y="2052084"/>
            <a:ext cx="5857916" cy="226828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528" name="Group 1088"/>
          <p:cNvGraphicFramePr>
            <a:graphicFrameLocks noGrp="1"/>
          </p:cNvGraphicFramePr>
          <p:nvPr/>
        </p:nvGraphicFramePr>
        <p:xfrm>
          <a:off x="381000" y="304800"/>
          <a:ext cx="8610600" cy="61722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 Adverse Drug Events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5 per 100)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(≥1 per 100 and &lt; 5 per 100)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Infrequent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1 per 1,000 and &lt; 1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(≤ 1 per 1,000)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 enzyme elevations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Peripheral neuropathy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Drug fever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Seizures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Hallucinosis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Psychosis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Memory loss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Optic neuropathy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Pellagra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Pyridoxine responsive anemia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Metabolic acidosis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Pyridoxine non-responsive psychosis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Lupus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erythematosus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Hemolytic anemia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Agranulocytosis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Pure red cell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aplasia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Alopecia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Asthma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Dermatitis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446"/>
            <a:ext cx="9144000" cy="63842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1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" y="0"/>
            <a:ext cx="913360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54" name="Group 2070"/>
          <p:cNvGraphicFramePr>
            <a:graphicFrameLocks noGrp="1"/>
          </p:cNvGraphicFramePr>
          <p:nvPr/>
        </p:nvGraphicFramePr>
        <p:xfrm>
          <a:off x="304800" y="1219200"/>
          <a:ext cx="8610600" cy="37338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 Interactions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isoniazid potentiated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isoniazid opposed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 of drug potentiated by isoniazid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 of drug opposed by isoniazid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Insulin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Carbamazepine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Theophylline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Prednisolone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Ketoconazole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Anti-coagulants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Anti-epileptics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Benzodiazepines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Haloperidol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Tricylcic anti-depressants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Theophylline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Enflurane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3"/>
          <p:cNvSpPr>
            <a:spLocks/>
          </p:cNvSpPr>
          <p:nvPr/>
        </p:nvSpPr>
        <p:spPr bwMode="auto">
          <a:xfrm>
            <a:off x="2497138" y="2724150"/>
            <a:ext cx="19050" cy="696913"/>
          </a:xfrm>
          <a:custGeom>
            <a:avLst/>
            <a:gdLst>
              <a:gd name="T0" fmla="*/ 0 w 13"/>
              <a:gd name="T1" fmla="*/ 4763 h 439"/>
              <a:gd name="T2" fmla="*/ 10258 w 13"/>
              <a:gd name="T3" fmla="*/ 0 h 439"/>
              <a:gd name="T4" fmla="*/ 19050 w 13"/>
              <a:gd name="T5" fmla="*/ 4763 h 439"/>
              <a:gd name="T6" fmla="*/ 19050 w 13"/>
              <a:gd name="T7" fmla="*/ 696913 h 439"/>
              <a:gd name="T8" fmla="*/ 10258 w 13"/>
              <a:gd name="T9" fmla="*/ 696913 h 439"/>
              <a:gd name="T10" fmla="*/ 0 w 13"/>
              <a:gd name="T11" fmla="*/ 692150 h 439"/>
              <a:gd name="T12" fmla="*/ 0 w 13"/>
              <a:gd name="T13" fmla="*/ 4763 h 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39"/>
              <a:gd name="T23" fmla="*/ 13 w 13"/>
              <a:gd name="T24" fmla="*/ 439 h 4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39">
                <a:moveTo>
                  <a:pt x="0" y="3"/>
                </a:moveTo>
                <a:lnTo>
                  <a:pt x="7" y="0"/>
                </a:lnTo>
                <a:lnTo>
                  <a:pt x="13" y="3"/>
                </a:lnTo>
                <a:lnTo>
                  <a:pt x="13" y="439"/>
                </a:lnTo>
                <a:lnTo>
                  <a:pt x="7" y="439"/>
                </a:lnTo>
                <a:lnTo>
                  <a:pt x="0" y="436"/>
                </a:lnTo>
                <a:lnTo>
                  <a:pt x="0" y="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Freeform 4"/>
          <p:cNvSpPr>
            <a:spLocks/>
          </p:cNvSpPr>
          <p:nvPr/>
        </p:nvSpPr>
        <p:spPr bwMode="auto">
          <a:xfrm>
            <a:off x="2508250" y="2428875"/>
            <a:ext cx="544513" cy="300038"/>
          </a:xfrm>
          <a:custGeom>
            <a:avLst/>
            <a:gdLst>
              <a:gd name="T0" fmla="*/ 534267 w 372"/>
              <a:gd name="T1" fmla="*/ 0 h 189"/>
              <a:gd name="T2" fmla="*/ 544513 w 372"/>
              <a:gd name="T3" fmla="*/ 3175 h 189"/>
              <a:gd name="T4" fmla="*/ 544513 w 372"/>
              <a:gd name="T5" fmla="*/ 14288 h 189"/>
              <a:gd name="T6" fmla="*/ 8782 w 372"/>
              <a:gd name="T7" fmla="*/ 300038 h 189"/>
              <a:gd name="T8" fmla="*/ 0 w 372"/>
              <a:gd name="T9" fmla="*/ 295275 h 189"/>
              <a:gd name="T10" fmla="*/ 0 w 372"/>
              <a:gd name="T11" fmla="*/ 284163 h 189"/>
              <a:gd name="T12" fmla="*/ 534267 w 372"/>
              <a:gd name="T13" fmla="*/ 0 h 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2"/>
              <a:gd name="T22" fmla="*/ 0 h 189"/>
              <a:gd name="T23" fmla="*/ 372 w 372"/>
              <a:gd name="T24" fmla="*/ 189 h 1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2" h="189">
                <a:moveTo>
                  <a:pt x="365" y="0"/>
                </a:moveTo>
                <a:lnTo>
                  <a:pt x="372" y="2"/>
                </a:lnTo>
                <a:lnTo>
                  <a:pt x="372" y="9"/>
                </a:lnTo>
                <a:lnTo>
                  <a:pt x="6" y="189"/>
                </a:lnTo>
                <a:lnTo>
                  <a:pt x="0" y="186"/>
                </a:lnTo>
                <a:lnTo>
                  <a:pt x="0" y="179"/>
                </a:lnTo>
                <a:lnTo>
                  <a:pt x="36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Freeform 5"/>
          <p:cNvSpPr>
            <a:spLocks/>
          </p:cNvSpPr>
          <p:nvPr/>
        </p:nvSpPr>
        <p:spPr bwMode="auto">
          <a:xfrm>
            <a:off x="3041650" y="1798638"/>
            <a:ext cx="20638" cy="633412"/>
          </a:xfrm>
          <a:custGeom>
            <a:avLst/>
            <a:gdLst>
              <a:gd name="T0" fmla="*/ 0 w 14"/>
              <a:gd name="T1" fmla="*/ 6350 h 399"/>
              <a:gd name="T2" fmla="*/ 10319 w 14"/>
              <a:gd name="T3" fmla="*/ 0 h 399"/>
              <a:gd name="T4" fmla="*/ 20638 w 14"/>
              <a:gd name="T5" fmla="*/ 6350 h 399"/>
              <a:gd name="T6" fmla="*/ 20638 w 14"/>
              <a:gd name="T7" fmla="*/ 630237 h 399"/>
              <a:gd name="T8" fmla="*/ 10319 w 14"/>
              <a:gd name="T9" fmla="*/ 633412 h 399"/>
              <a:gd name="T10" fmla="*/ 0 w 14"/>
              <a:gd name="T11" fmla="*/ 630237 h 399"/>
              <a:gd name="T12" fmla="*/ 0 w 14"/>
              <a:gd name="T13" fmla="*/ 6350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399"/>
              <a:gd name="T23" fmla="*/ 14 w 14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399">
                <a:moveTo>
                  <a:pt x="0" y="4"/>
                </a:moveTo>
                <a:lnTo>
                  <a:pt x="7" y="0"/>
                </a:lnTo>
                <a:lnTo>
                  <a:pt x="14" y="4"/>
                </a:lnTo>
                <a:lnTo>
                  <a:pt x="14" y="397"/>
                </a:lnTo>
                <a:lnTo>
                  <a:pt x="7" y="399"/>
                </a:lnTo>
                <a:lnTo>
                  <a:pt x="0" y="397"/>
                </a:lnTo>
                <a:lnTo>
                  <a:pt x="0" y="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Freeform 6"/>
          <p:cNvSpPr>
            <a:spLocks/>
          </p:cNvSpPr>
          <p:nvPr/>
        </p:nvSpPr>
        <p:spPr bwMode="auto">
          <a:xfrm>
            <a:off x="3052763" y="1477963"/>
            <a:ext cx="506412" cy="327025"/>
          </a:xfrm>
          <a:custGeom>
            <a:avLst/>
            <a:gdLst>
              <a:gd name="T0" fmla="*/ 496167 w 346"/>
              <a:gd name="T1" fmla="*/ 0 h 206"/>
              <a:gd name="T2" fmla="*/ 506412 w 346"/>
              <a:gd name="T3" fmla="*/ 4763 h 206"/>
              <a:gd name="T4" fmla="*/ 506412 w 346"/>
              <a:gd name="T5" fmla="*/ 17463 h 206"/>
              <a:gd name="T6" fmla="*/ 10245 w 346"/>
              <a:gd name="T7" fmla="*/ 327025 h 206"/>
              <a:gd name="T8" fmla="*/ 0 w 346"/>
              <a:gd name="T9" fmla="*/ 320675 h 206"/>
              <a:gd name="T10" fmla="*/ 0 w 346"/>
              <a:gd name="T11" fmla="*/ 311150 h 206"/>
              <a:gd name="T12" fmla="*/ 496167 w 346"/>
              <a:gd name="T13" fmla="*/ 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06"/>
              <a:gd name="T23" fmla="*/ 346 w 346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06">
                <a:moveTo>
                  <a:pt x="339" y="0"/>
                </a:moveTo>
                <a:lnTo>
                  <a:pt x="346" y="3"/>
                </a:lnTo>
                <a:lnTo>
                  <a:pt x="346" y="11"/>
                </a:lnTo>
                <a:lnTo>
                  <a:pt x="7" y="206"/>
                </a:lnTo>
                <a:lnTo>
                  <a:pt x="0" y="202"/>
                </a:lnTo>
                <a:lnTo>
                  <a:pt x="0" y="196"/>
                </a:lnTo>
                <a:lnTo>
                  <a:pt x="339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Freeform 7"/>
          <p:cNvSpPr>
            <a:spLocks/>
          </p:cNvSpPr>
          <p:nvPr/>
        </p:nvSpPr>
        <p:spPr bwMode="auto">
          <a:xfrm>
            <a:off x="3559175" y="1477963"/>
            <a:ext cx="506413" cy="327025"/>
          </a:xfrm>
          <a:custGeom>
            <a:avLst/>
            <a:gdLst>
              <a:gd name="T0" fmla="*/ 506413 w 345"/>
              <a:gd name="T1" fmla="*/ 311150 h 206"/>
              <a:gd name="T2" fmla="*/ 506413 w 345"/>
              <a:gd name="T3" fmla="*/ 320675 h 206"/>
              <a:gd name="T4" fmla="*/ 497606 w 345"/>
              <a:gd name="T5" fmla="*/ 327025 h 206"/>
              <a:gd name="T6" fmla="*/ 0 w 345"/>
              <a:gd name="T7" fmla="*/ 17463 h 206"/>
              <a:gd name="T8" fmla="*/ 0 w 345"/>
              <a:gd name="T9" fmla="*/ 4763 h 206"/>
              <a:gd name="T10" fmla="*/ 8807 w 345"/>
              <a:gd name="T11" fmla="*/ 0 h 206"/>
              <a:gd name="T12" fmla="*/ 506413 w 345"/>
              <a:gd name="T13" fmla="*/ 31115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"/>
              <a:gd name="T22" fmla="*/ 0 h 206"/>
              <a:gd name="T23" fmla="*/ 345 w 345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" h="206">
                <a:moveTo>
                  <a:pt x="345" y="196"/>
                </a:moveTo>
                <a:lnTo>
                  <a:pt x="345" y="202"/>
                </a:lnTo>
                <a:lnTo>
                  <a:pt x="339" y="206"/>
                </a:lnTo>
                <a:lnTo>
                  <a:pt x="0" y="11"/>
                </a:lnTo>
                <a:lnTo>
                  <a:pt x="0" y="3"/>
                </a:lnTo>
                <a:lnTo>
                  <a:pt x="6" y="0"/>
                </a:lnTo>
                <a:lnTo>
                  <a:pt x="345" y="19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Freeform 8"/>
          <p:cNvSpPr>
            <a:spLocks/>
          </p:cNvSpPr>
          <p:nvPr/>
        </p:nvSpPr>
        <p:spPr bwMode="auto">
          <a:xfrm>
            <a:off x="4065588" y="1477963"/>
            <a:ext cx="506412" cy="327025"/>
          </a:xfrm>
          <a:custGeom>
            <a:avLst/>
            <a:gdLst>
              <a:gd name="T0" fmla="*/ 497630 w 346"/>
              <a:gd name="T1" fmla="*/ 0 h 206"/>
              <a:gd name="T2" fmla="*/ 506412 w 346"/>
              <a:gd name="T3" fmla="*/ 4763 h 206"/>
              <a:gd name="T4" fmla="*/ 506412 w 346"/>
              <a:gd name="T5" fmla="*/ 17463 h 206"/>
              <a:gd name="T6" fmla="*/ 10245 w 346"/>
              <a:gd name="T7" fmla="*/ 327025 h 206"/>
              <a:gd name="T8" fmla="*/ 0 w 346"/>
              <a:gd name="T9" fmla="*/ 320675 h 206"/>
              <a:gd name="T10" fmla="*/ 0 w 346"/>
              <a:gd name="T11" fmla="*/ 311150 h 206"/>
              <a:gd name="T12" fmla="*/ 497630 w 346"/>
              <a:gd name="T13" fmla="*/ 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06"/>
              <a:gd name="T23" fmla="*/ 346 w 346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06">
                <a:moveTo>
                  <a:pt x="340" y="0"/>
                </a:moveTo>
                <a:lnTo>
                  <a:pt x="346" y="3"/>
                </a:lnTo>
                <a:lnTo>
                  <a:pt x="346" y="11"/>
                </a:lnTo>
                <a:lnTo>
                  <a:pt x="7" y="206"/>
                </a:lnTo>
                <a:lnTo>
                  <a:pt x="0" y="202"/>
                </a:lnTo>
                <a:lnTo>
                  <a:pt x="0" y="196"/>
                </a:lnTo>
                <a:lnTo>
                  <a:pt x="34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Freeform 9"/>
          <p:cNvSpPr>
            <a:spLocks/>
          </p:cNvSpPr>
          <p:nvPr/>
        </p:nvSpPr>
        <p:spPr bwMode="auto">
          <a:xfrm>
            <a:off x="4572000" y="1477963"/>
            <a:ext cx="506413" cy="333375"/>
          </a:xfrm>
          <a:custGeom>
            <a:avLst/>
            <a:gdLst>
              <a:gd name="T0" fmla="*/ 506413 w 346"/>
              <a:gd name="T1" fmla="*/ 311150 h 210"/>
              <a:gd name="T2" fmla="*/ 506413 w 346"/>
              <a:gd name="T3" fmla="*/ 333375 h 210"/>
              <a:gd name="T4" fmla="*/ 0 w 346"/>
              <a:gd name="T5" fmla="*/ 17463 h 210"/>
              <a:gd name="T6" fmla="*/ 0 w 346"/>
              <a:gd name="T7" fmla="*/ 4763 h 210"/>
              <a:gd name="T8" fmla="*/ 10245 w 346"/>
              <a:gd name="T9" fmla="*/ 0 h 210"/>
              <a:gd name="T10" fmla="*/ 506413 w 346"/>
              <a:gd name="T11" fmla="*/ 311150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6"/>
              <a:gd name="T19" fmla="*/ 0 h 210"/>
              <a:gd name="T20" fmla="*/ 346 w 346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6" h="210">
                <a:moveTo>
                  <a:pt x="346" y="196"/>
                </a:moveTo>
                <a:lnTo>
                  <a:pt x="346" y="210"/>
                </a:lnTo>
                <a:lnTo>
                  <a:pt x="0" y="11"/>
                </a:lnTo>
                <a:lnTo>
                  <a:pt x="0" y="3"/>
                </a:lnTo>
                <a:lnTo>
                  <a:pt x="7" y="0"/>
                </a:lnTo>
                <a:lnTo>
                  <a:pt x="346" y="19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Freeform 10"/>
          <p:cNvSpPr>
            <a:spLocks/>
          </p:cNvSpPr>
          <p:nvPr/>
        </p:nvSpPr>
        <p:spPr bwMode="auto">
          <a:xfrm>
            <a:off x="6083300" y="1795463"/>
            <a:ext cx="19050" cy="636587"/>
          </a:xfrm>
          <a:custGeom>
            <a:avLst/>
            <a:gdLst>
              <a:gd name="T0" fmla="*/ 19050 w 13"/>
              <a:gd name="T1" fmla="*/ 633412 h 401"/>
              <a:gd name="T2" fmla="*/ 8792 w 13"/>
              <a:gd name="T3" fmla="*/ 636587 h 401"/>
              <a:gd name="T4" fmla="*/ 0 w 13"/>
              <a:gd name="T5" fmla="*/ 633412 h 401"/>
              <a:gd name="T6" fmla="*/ 0 w 13"/>
              <a:gd name="T7" fmla="*/ 9525 h 401"/>
              <a:gd name="T8" fmla="*/ 19050 w 13"/>
              <a:gd name="T9" fmla="*/ 0 h 401"/>
              <a:gd name="T10" fmla="*/ 19050 w 13"/>
              <a:gd name="T11" fmla="*/ 633412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401"/>
              <a:gd name="T20" fmla="*/ 13 w 13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401">
                <a:moveTo>
                  <a:pt x="13" y="399"/>
                </a:moveTo>
                <a:lnTo>
                  <a:pt x="6" y="401"/>
                </a:lnTo>
                <a:lnTo>
                  <a:pt x="0" y="399"/>
                </a:lnTo>
                <a:lnTo>
                  <a:pt x="0" y="6"/>
                </a:lnTo>
                <a:lnTo>
                  <a:pt x="13" y="0"/>
                </a:lnTo>
                <a:lnTo>
                  <a:pt x="13" y="3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6013450" y="1843088"/>
            <a:ext cx="17463" cy="5476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Freeform 12"/>
          <p:cNvSpPr>
            <a:spLocks/>
          </p:cNvSpPr>
          <p:nvPr/>
        </p:nvSpPr>
        <p:spPr bwMode="auto">
          <a:xfrm>
            <a:off x="5575300" y="2428875"/>
            <a:ext cx="515938" cy="327025"/>
          </a:xfrm>
          <a:custGeom>
            <a:avLst/>
            <a:gdLst>
              <a:gd name="T0" fmla="*/ 19055 w 352"/>
              <a:gd name="T1" fmla="*/ 327025 h 206"/>
              <a:gd name="T2" fmla="*/ 0 w 352"/>
              <a:gd name="T3" fmla="*/ 315913 h 206"/>
              <a:gd name="T4" fmla="*/ 507144 w 352"/>
              <a:gd name="T5" fmla="*/ 0 h 206"/>
              <a:gd name="T6" fmla="*/ 515938 w 352"/>
              <a:gd name="T7" fmla="*/ 3175 h 206"/>
              <a:gd name="T8" fmla="*/ 515938 w 352"/>
              <a:gd name="T9" fmla="*/ 15875 h 206"/>
              <a:gd name="T10" fmla="*/ 19055 w 352"/>
              <a:gd name="T11" fmla="*/ 327025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"/>
              <a:gd name="T19" fmla="*/ 0 h 206"/>
              <a:gd name="T20" fmla="*/ 352 w 352"/>
              <a:gd name="T21" fmla="*/ 206 h 2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" h="206">
                <a:moveTo>
                  <a:pt x="13" y="206"/>
                </a:moveTo>
                <a:lnTo>
                  <a:pt x="0" y="199"/>
                </a:lnTo>
                <a:lnTo>
                  <a:pt x="346" y="0"/>
                </a:lnTo>
                <a:lnTo>
                  <a:pt x="352" y="2"/>
                </a:lnTo>
                <a:lnTo>
                  <a:pt x="352" y="10"/>
                </a:lnTo>
                <a:lnTo>
                  <a:pt x="13" y="20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Freeform 13"/>
          <p:cNvSpPr>
            <a:spLocks/>
          </p:cNvSpPr>
          <p:nvPr/>
        </p:nvSpPr>
        <p:spPr bwMode="auto">
          <a:xfrm>
            <a:off x="5302250" y="2582863"/>
            <a:ext cx="290513" cy="206375"/>
          </a:xfrm>
          <a:custGeom>
            <a:avLst/>
            <a:gdLst>
              <a:gd name="T0" fmla="*/ 0 w 198"/>
              <a:gd name="T1" fmla="*/ 15875 h 130"/>
              <a:gd name="T2" fmla="*/ 8803 w 198"/>
              <a:gd name="T3" fmla="*/ 0 h 130"/>
              <a:gd name="T4" fmla="*/ 290513 w 198"/>
              <a:gd name="T5" fmla="*/ 188912 h 130"/>
              <a:gd name="T6" fmla="*/ 280242 w 198"/>
              <a:gd name="T7" fmla="*/ 206375 h 130"/>
              <a:gd name="T8" fmla="*/ 0 w 198"/>
              <a:gd name="T9" fmla="*/ 15875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130"/>
              <a:gd name="T17" fmla="*/ 198 w 19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130">
                <a:moveTo>
                  <a:pt x="0" y="10"/>
                </a:moveTo>
                <a:lnTo>
                  <a:pt x="6" y="0"/>
                </a:lnTo>
                <a:lnTo>
                  <a:pt x="198" y="119"/>
                </a:lnTo>
                <a:lnTo>
                  <a:pt x="191" y="130"/>
                </a:ln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Freeform 14"/>
          <p:cNvSpPr>
            <a:spLocks/>
          </p:cNvSpPr>
          <p:nvPr/>
        </p:nvSpPr>
        <p:spPr bwMode="auto">
          <a:xfrm>
            <a:off x="5327650" y="2536825"/>
            <a:ext cx="287338" cy="206375"/>
          </a:xfrm>
          <a:custGeom>
            <a:avLst/>
            <a:gdLst>
              <a:gd name="T0" fmla="*/ 0 w 196"/>
              <a:gd name="T1" fmla="*/ 15875 h 130"/>
              <a:gd name="T2" fmla="*/ 10262 w 196"/>
              <a:gd name="T3" fmla="*/ 0 h 130"/>
              <a:gd name="T4" fmla="*/ 287338 w 196"/>
              <a:gd name="T5" fmla="*/ 188912 h 130"/>
              <a:gd name="T6" fmla="*/ 277076 w 196"/>
              <a:gd name="T7" fmla="*/ 206375 h 130"/>
              <a:gd name="T8" fmla="*/ 0 w 196"/>
              <a:gd name="T9" fmla="*/ 15875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"/>
              <a:gd name="T16" fmla="*/ 0 h 130"/>
              <a:gd name="T17" fmla="*/ 196 w 196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" h="130">
                <a:moveTo>
                  <a:pt x="0" y="10"/>
                </a:moveTo>
                <a:lnTo>
                  <a:pt x="7" y="0"/>
                </a:lnTo>
                <a:lnTo>
                  <a:pt x="196" y="119"/>
                </a:lnTo>
                <a:lnTo>
                  <a:pt x="189" y="130"/>
                </a:ln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Freeform 15"/>
          <p:cNvSpPr>
            <a:spLocks/>
          </p:cNvSpPr>
          <p:nvPr/>
        </p:nvSpPr>
        <p:spPr bwMode="auto">
          <a:xfrm>
            <a:off x="4564063" y="990600"/>
            <a:ext cx="17462" cy="492125"/>
          </a:xfrm>
          <a:custGeom>
            <a:avLst/>
            <a:gdLst>
              <a:gd name="T0" fmla="*/ 0 w 13"/>
              <a:gd name="T1" fmla="*/ 0 h 310"/>
              <a:gd name="T2" fmla="*/ 17462 w 13"/>
              <a:gd name="T3" fmla="*/ 0 h 310"/>
              <a:gd name="T4" fmla="*/ 17462 w 13"/>
              <a:gd name="T5" fmla="*/ 487363 h 310"/>
              <a:gd name="T6" fmla="*/ 8059 w 13"/>
              <a:gd name="T7" fmla="*/ 492125 h 310"/>
              <a:gd name="T8" fmla="*/ 0 w 13"/>
              <a:gd name="T9" fmla="*/ 487363 h 310"/>
              <a:gd name="T10" fmla="*/ 0 w 13"/>
              <a:gd name="T11" fmla="*/ 0 h 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10"/>
              <a:gd name="T20" fmla="*/ 13 w 13"/>
              <a:gd name="T21" fmla="*/ 310 h 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10">
                <a:moveTo>
                  <a:pt x="0" y="0"/>
                </a:moveTo>
                <a:lnTo>
                  <a:pt x="13" y="0"/>
                </a:lnTo>
                <a:lnTo>
                  <a:pt x="13" y="307"/>
                </a:lnTo>
                <a:lnTo>
                  <a:pt x="6" y="310"/>
                </a:lnTo>
                <a:lnTo>
                  <a:pt x="0" y="30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Freeform 16"/>
          <p:cNvSpPr>
            <a:spLocks/>
          </p:cNvSpPr>
          <p:nvPr/>
        </p:nvSpPr>
        <p:spPr bwMode="auto">
          <a:xfrm>
            <a:off x="3549650" y="990600"/>
            <a:ext cx="19050" cy="492125"/>
          </a:xfrm>
          <a:custGeom>
            <a:avLst/>
            <a:gdLst>
              <a:gd name="T0" fmla="*/ 0 w 13"/>
              <a:gd name="T1" fmla="*/ 0 h 310"/>
              <a:gd name="T2" fmla="*/ 19050 w 13"/>
              <a:gd name="T3" fmla="*/ 0 h 310"/>
              <a:gd name="T4" fmla="*/ 19050 w 13"/>
              <a:gd name="T5" fmla="*/ 487363 h 310"/>
              <a:gd name="T6" fmla="*/ 10258 w 13"/>
              <a:gd name="T7" fmla="*/ 492125 h 310"/>
              <a:gd name="T8" fmla="*/ 0 w 13"/>
              <a:gd name="T9" fmla="*/ 487363 h 310"/>
              <a:gd name="T10" fmla="*/ 0 w 13"/>
              <a:gd name="T11" fmla="*/ 0 h 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10"/>
              <a:gd name="T20" fmla="*/ 13 w 13"/>
              <a:gd name="T21" fmla="*/ 310 h 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10">
                <a:moveTo>
                  <a:pt x="0" y="0"/>
                </a:moveTo>
                <a:lnTo>
                  <a:pt x="13" y="0"/>
                </a:lnTo>
                <a:lnTo>
                  <a:pt x="13" y="307"/>
                </a:lnTo>
                <a:lnTo>
                  <a:pt x="7" y="310"/>
                </a:lnTo>
                <a:lnTo>
                  <a:pt x="0" y="30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Freeform 17"/>
          <p:cNvSpPr>
            <a:spLocks/>
          </p:cNvSpPr>
          <p:nvPr/>
        </p:nvSpPr>
        <p:spPr bwMode="auto">
          <a:xfrm>
            <a:off x="2660650" y="1547813"/>
            <a:ext cx="392113" cy="257175"/>
          </a:xfrm>
          <a:custGeom>
            <a:avLst/>
            <a:gdLst>
              <a:gd name="T0" fmla="*/ 0 w 267"/>
              <a:gd name="T1" fmla="*/ 17462 h 162"/>
              <a:gd name="T2" fmla="*/ 8812 w 267"/>
              <a:gd name="T3" fmla="*/ 0 h 162"/>
              <a:gd name="T4" fmla="*/ 392113 w 267"/>
              <a:gd name="T5" fmla="*/ 241300 h 162"/>
              <a:gd name="T6" fmla="*/ 392113 w 267"/>
              <a:gd name="T7" fmla="*/ 250825 h 162"/>
              <a:gd name="T8" fmla="*/ 381833 w 267"/>
              <a:gd name="T9" fmla="*/ 257175 h 162"/>
              <a:gd name="T10" fmla="*/ 0 w 267"/>
              <a:gd name="T11" fmla="*/ 17462 h 1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7"/>
              <a:gd name="T19" fmla="*/ 0 h 162"/>
              <a:gd name="T20" fmla="*/ 267 w 267"/>
              <a:gd name="T21" fmla="*/ 162 h 1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7" h="162">
                <a:moveTo>
                  <a:pt x="0" y="11"/>
                </a:moveTo>
                <a:lnTo>
                  <a:pt x="6" y="0"/>
                </a:lnTo>
                <a:lnTo>
                  <a:pt x="267" y="152"/>
                </a:lnTo>
                <a:lnTo>
                  <a:pt x="267" y="158"/>
                </a:lnTo>
                <a:lnTo>
                  <a:pt x="260" y="162"/>
                </a:lnTo>
                <a:lnTo>
                  <a:pt x="0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Freeform 18"/>
          <p:cNvSpPr>
            <a:spLocks/>
          </p:cNvSpPr>
          <p:nvPr/>
        </p:nvSpPr>
        <p:spPr bwMode="auto">
          <a:xfrm>
            <a:off x="2093913" y="2460625"/>
            <a:ext cx="414337" cy="268288"/>
          </a:xfrm>
          <a:custGeom>
            <a:avLst/>
            <a:gdLst>
              <a:gd name="T0" fmla="*/ 0 w 283"/>
              <a:gd name="T1" fmla="*/ 15875 h 169"/>
              <a:gd name="T2" fmla="*/ 8785 w 283"/>
              <a:gd name="T3" fmla="*/ 0 h 169"/>
              <a:gd name="T4" fmla="*/ 414337 w 283"/>
              <a:gd name="T5" fmla="*/ 252413 h 169"/>
              <a:gd name="T6" fmla="*/ 414337 w 283"/>
              <a:gd name="T7" fmla="*/ 263525 h 169"/>
              <a:gd name="T8" fmla="*/ 402624 w 283"/>
              <a:gd name="T9" fmla="*/ 268288 h 169"/>
              <a:gd name="T10" fmla="*/ 0 w 283"/>
              <a:gd name="T11" fmla="*/ 15875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3"/>
              <a:gd name="T19" fmla="*/ 0 h 169"/>
              <a:gd name="T20" fmla="*/ 283 w 283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3" h="169">
                <a:moveTo>
                  <a:pt x="0" y="10"/>
                </a:moveTo>
                <a:lnTo>
                  <a:pt x="6" y="0"/>
                </a:lnTo>
                <a:lnTo>
                  <a:pt x="283" y="159"/>
                </a:lnTo>
                <a:lnTo>
                  <a:pt x="283" y="166"/>
                </a:lnTo>
                <a:lnTo>
                  <a:pt x="275" y="169"/>
                </a:ln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Freeform 19"/>
          <p:cNvSpPr>
            <a:spLocks/>
          </p:cNvSpPr>
          <p:nvPr/>
        </p:nvSpPr>
        <p:spPr bwMode="auto">
          <a:xfrm>
            <a:off x="6091238" y="2428875"/>
            <a:ext cx="417512" cy="268288"/>
          </a:xfrm>
          <a:custGeom>
            <a:avLst/>
            <a:gdLst>
              <a:gd name="T0" fmla="*/ 417512 w 284"/>
              <a:gd name="T1" fmla="*/ 250825 h 169"/>
              <a:gd name="T2" fmla="*/ 407221 w 284"/>
              <a:gd name="T3" fmla="*/ 268288 h 169"/>
              <a:gd name="T4" fmla="*/ 0 w 284"/>
              <a:gd name="T5" fmla="*/ 15875 h 169"/>
              <a:gd name="T6" fmla="*/ 0 w 284"/>
              <a:gd name="T7" fmla="*/ 3175 h 169"/>
              <a:gd name="T8" fmla="*/ 10291 w 284"/>
              <a:gd name="T9" fmla="*/ 0 h 169"/>
              <a:gd name="T10" fmla="*/ 417512 w 284"/>
              <a:gd name="T11" fmla="*/ 250825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"/>
              <a:gd name="T19" fmla="*/ 0 h 169"/>
              <a:gd name="T20" fmla="*/ 284 w 284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" h="169">
                <a:moveTo>
                  <a:pt x="284" y="158"/>
                </a:moveTo>
                <a:lnTo>
                  <a:pt x="277" y="169"/>
                </a:lnTo>
                <a:lnTo>
                  <a:pt x="0" y="10"/>
                </a:lnTo>
                <a:lnTo>
                  <a:pt x="0" y="2"/>
                </a:lnTo>
                <a:lnTo>
                  <a:pt x="7" y="0"/>
                </a:lnTo>
                <a:lnTo>
                  <a:pt x="284" y="15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Freeform 20"/>
          <p:cNvSpPr>
            <a:spLocks/>
          </p:cNvSpPr>
          <p:nvPr/>
        </p:nvSpPr>
        <p:spPr bwMode="auto">
          <a:xfrm>
            <a:off x="5575300" y="2744788"/>
            <a:ext cx="19050" cy="512762"/>
          </a:xfrm>
          <a:custGeom>
            <a:avLst/>
            <a:gdLst>
              <a:gd name="T0" fmla="*/ 19050 w 13"/>
              <a:gd name="T1" fmla="*/ 512762 h 323"/>
              <a:gd name="T2" fmla="*/ 0 w 13"/>
              <a:gd name="T3" fmla="*/ 512762 h 323"/>
              <a:gd name="T4" fmla="*/ 0 w 13"/>
              <a:gd name="T5" fmla="*/ 0 h 323"/>
              <a:gd name="T6" fmla="*/ 19050 w 13"/>
              <a:gd name="T7" fmla="*/ 11112 h 323"/>
              <a:gd name="T8" fmla="*/ 19050 w 13"/>
              <a:gd name="T9" fmla="*/ 512762 h 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323"/>
              <a:gd name="T17" fmla="*/ 13 w 13"/>
              <a:gd name="T18" fmla="*/ 323 h 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323">
                <a:moveTo>
                  <a:pt x="13" y="323"/>
                </a:moveTo>
                <a:lnTo>
                  <a:pt x="0" y="323"/>
                </a:lnTo>
                <a:lnTo>
                  <a:pt x="0" y="0"/>
                </a:lnTo>
                <a:lnTo>
                  <a:pt x="13" y="7"/>
                </a:lnTo>
                <a:lnTo>
                  <a:pt x="13" y="32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Freeform 21"/>
          <p:cNvSpPr>
            <a:spLocks/>
          </p:cNvSpPr>
          <p:nvPr/>
        </p:nvSpPr>
        <p:spPr bwMode="auto">
          <a:xfrm>
            <a:off x="5073650" y="3449638"/>
            <a:ext cx="396875" cy="258762"/>
          </a:xfrm>
          <a:custGeom>
            <a:avLst/>
            <a:gdLst>
              <a:gd name="T0" fmla="*/ 10289 w 270"/>
              <a:gd name="T1" fmla="*/ 258762 h 163"/>
              <a:gd name="T2" fmla="*/ 0 w 270"/>
              <a:gd name="T3" fmla="*/ 241300 h 163"/>
              <a:gd name="T4" fmla="*/ 388056 w 270"/>
              <a:gd name="T5" fmla="*/ 0 h 163"/>
              <a:gd name="T6" fmla="*/ 396875 w 270"/>
              <a:gd name="T7" fmla="*/ 17462 h 163"/>
              <a:gd name="T8" fmla="*/ 10289 w 270"/>
              <a:gd name="T9" fmla="*/ 258762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"/>
              <a:gd name="T16" fmla="*/ 0 h 163"/>
              <a:gd name="T17" fmla="*/ 270 w 270"/>
              <a:gd name="T18" fmla="*/ 163 h 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" h="163">
                <a:moveTo>
                  <a:pt x="7" y="163"/>
                </a:moveTo>
                <a:lnTo>
                  <a:pt x="0" y="152"/>
                </a:lnTo>
                <a:lnTo>
                  <a:pt x="264" y="0"/>
                </a:lnTo>
                <a:lnTo>
                  <a:pt x="270" y="11"/>
                </a:lnTo>
                <a:lnTo>
                  <a:pt x="7" y="16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Freeform 22"/>
          <p:cNvSpPr>
            <a:spLocks/>
          </p:cNvSpPr>
          <p:nvPr/>
        </p:nvSpPr>
        <p:spPr bwMode="auto">
          <a:xfrm>
            <a:off x="4076700" y="3698875"/>
            <a:ext cx="20638" cy="633413"/>
          </a:xfrm>
          <a:custGeom>
            <a:avLst/>
            <a:gdLst>
              <a:gd name="T0" fmla="*/ 20638 w 14"/>
              <a:gd name="T1" fmla="*/ 630238 h 399"/>
              <a:gd name="T2" fmla="*/ 10319 w 14"/>
              <a:gd name="T3" fmla="*/ 633413 h 399"/>
              <a:gd name="T4" fmla="*/ 0 w 14"/>
              <a:gd name="T5" fmla="*/ 630238 h 399"/>
              <a:gd name="T6" fmla="*/ 0 w 14"/>
              <a:gd name="T7" fmla="*/ 6350 h 399"/>
              <a:gd name="T8" fmla="*/ 10319 w 14"/>
              <a:gd name="T9" fmla="*/ 0 h 399"/>
              <a:gd name="T10" fmla="*/ 20638 w 14"/>
              <a:gd name="T11" fmla="*/ 6350 h 399"/>
              <a:gd name="T12" fmla="*/ 20638 w 14"/>
              <a:gd name="T13" fmla="*/ 630238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399"/>
              <a:gd name="T23" fmla="*/ 14 w 14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399">
                <a:moveTo>
                  <a:pt x="14" y="397"/>
                </a:moveTo>
                <a:lnTo>
                  <a:pt x="7" y="399"/>
                </a:lnTo>
                <a:lnTo>
                  <a:pt x="0" y="397"/>
                </a:lnTo>
                <a:lnTo>
                  <a:pt x="0" y="4"/>
                </a:lnTo>
                <a:lnTo>
                  <a:pt x="7" y="0"/>
                </a:lnTo>
                <a:lnTo>
                  <a:pt x="14" y="4"/>
                </a:lnTo>
                <a:lnTo>
                  <a:pt x="14" y="39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Rectangle 23"/>
          <p:cNvSpPr>
            <a:spLocks noChangeArrowheads="1"/>
          </p:cNvSpPr>
          <p:nvPr/>
        </p:nvSpPr>
        <p:spPr bwMode="auto">
          <a:xfrm>
            <a:off x="4146550" y="3743325"/>
            <a:ext cx="20638" cy="5476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Freeform 24"/>
          <p:cNvSpPr>
            <a:spLocks/>
          </p:cNvSpPr>
          <p:nvPr/>
        </p:nvSpPr>
        <p:spPr bwMode="auto">
          <a:xfrm>
            <a:off x="4086225" y="4329113"/>
            <a:ext cx="508000" cy="327025"/>
          </a:xfrm>
          <a:custGeom>
            <a:avLst/>
            <a:gdLst>
              <a:gd name="T0" fmla="*/ 508000 w 346"/>
              <a:gd name="T1" fmla="*/ 309563 h 206"/>
              <a:gd name="T2" fmla="*/ 508000 w 346"/>
              <a:gd name="T3" fmla="*/ 320675 h 206"/>
              <a:gd name="T4" fmla="*/ 497723 w 346"/>
              <a:gd name="T5" fmla="*/ 327025 h 206"/>
              <a:gd name="T6" fmla="*/ 0 w 346"/>
              <a:gd name="T7" fmla="*/ 15875 h 206"/>
              <a:gd name="T8" fmla="*/ 0 w 346"/>
              <a:gd name="T9" fmla="*/ 3175 h 206"/>
              <a:gd name="T10" fmla="*/ 10277 w 346"/>
              <a:gd name="T11" fmla="*/ 0 h 206"/>
              <a:gd name="T12" fmla="*/ 508000 w 346"/>
              <a:gd name="T13" fmla="*/ 309563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06"/>
              <a:gd name="T23" fmla="*/ 346 w 346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06">
                <a:moveTo>
                  <a:pt x="346" y="195"/>
                </a:moveTo>
                <a:lnTo>
                  <a:pt x="346" y="202"/>
                </a:lnTo>
                <a:lnTo>
                  <a:pt x="339" y="206"/>
                </a:lnTo>
                <a:lnTo>
                  <a:pt x="0" y="10"/>
                </a:lnTo>
                <a:lnTo>
                  <a:pt x="0" y="2"/>
                </a:lnTo>
                <a:lnTo>
                  <a:pt x="7" y="0"/>
                </a:lnTo>
                <a:lnTo>
                  <a:pt x="346" y="19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Freeform 25"/>
          <p:cNvSpPr>
            <a:spLocks/>
          </p:cNvSpPr>
          <p:nvPr/>
        </p:nvSpPr>
        <p:spPr bwMode="auto">
          <a:xfrm>
            <a:off x="4594225" y="4329113"/>
            <a:ext cx="504825" cy="327025"/>
          </a:xfrm>
          <a:custGeom>
            <a:avLst/>
            <a:gdLst>
              <a:gd name="T0" fmla="*/ 496020 w 344"/>
              <a:gd name="T1" fmla="*/ 0 h 206"/>
              <a:gd name="T2" fmla="*/ 504825 w 344"/>
              <a:gd name="T3" fmla="*/ 3175 h 206"/>
              <a:gd name="T4" fmla="*/ 504825 w 344"/>
              <a:gd name="T5" fmla="*/ 14288 h 206"/>
              <a:gd name="T6" fmla="*/ 8805 w 344"/>
              <a:gd name="T7" fmla="*/ 327025 h 206"/>
              <a:gd name="T8" fmla="*/ 0 w 344"/>
              <a:gd name="T9" fmla="*/ 320675 h 206"/>
              <a:gd name="T10" fmla="*/ 0 w 344"/>
              <a:gd name="T11" fmla="*/ 309563 h 206"/>
              <a:gd name="T12" fmla="*/ 496020 w 344"/>
              <a:gd name="T13" fmla="*/ 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4"/>
              <a:gd name="T22" fmla="*/ 0 h 206"/>
              <a:gd name="T23" fmla="*/ 344 w 344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4" h="206">
                <a:moveTo>
                  <a:pt x="338" y="0"/>
                </a:moveTo>
                <a:lnTo>
                  <a:pt x="344" y="2"/>
                </a:lnTo>
                <a:lnTo>
                  <a:pt x="344" y="9"/>
                </a:lnTo>
                <a:lnTo>
                  <a:pt x="6" y="206"/>
                </a:lnTo>
                <a:lnTo>
                  <a:pt x="0" y="202"/>
                </a:lnTo>
                <a:lnTo>
                  <a:pt x="0" y="195"/>
                </a:lnTo>
                <a:lnTo>
                  <a:pt x="33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Freeform 26"/>
          <p:cNvSpPr>
            <a:spLocks/>
          </p:cNvSpPr>
          <p:nvPr/>
        </p:nvSpPr>
        <p:spPr bwMode="auto">
          <a:xfrm>
            <a:off x="4587875" y="4283075"/>
            <a:ext cx="444500" cy="288925"/>
          </a:xfrm>
          <a:custGeom>
            <a:avLst/>
            <a:gdLst>
              <a:gd name="T0" fmla="*/ 434231 w 303"/>
              <a:gd name="T1" fmla="*/ 0 h 182"/>
              <a:gd name="T2" fmla="*/ 444500 w 303"/>
              <a:gd name="T3" fmla="*/ 15875 h 182"/>
              <a:gd name="T4" fmla="*/ 8802 w 303"/>
              <a:gd name="T5" fmla="*/ 288925 h 182"/>
              <a:gd name="T6" fmla="*/ 0 w 303"/>
              <a:gd name="T7" fmla="*/ 271463 h 182"/>
              <a:gd name="T8" fmla="*/ 434231 w 303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"/>
              <a:gd name="T16" fmla="*/ 0 h 182"/>
              <a:gd name="T17" fmla="*/ 303 w 303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" h="182">
                <a:moveTo>
                  <a:pt x="296" y="0"/>
                </a:moveTo>
                <a:lnTo>
                  <a:pt x="303" y="10"/>
                </a:lnTo>
                <a:lnTo>
                  <a:pt x="6" y="182"/>
                </a:lnTo>
                <a:lnTo>
                  <a:pt x="0" y="171"/>
                </a:lnTo>
                <a:lnTo>
                  <a:pt x="29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Freeform 27"/>
          <p:cNvSpPr>
            <a:spLocks/>
          </p:cNvSpPr>
          <p:nvPr/>
        </p:nvSpPr>
        <p:spPr bwMode="auto">
          <a:xfrm>
            <a:off x="5073650" y="3657600"/>
            <a:ext cx="73025" cy="53975"/>
          </a:xfrm>
          <a:custGeom>
            <a:avLst/>
            <a:gdLst>
              <a:gd name="T0" fmla="*/ 73025 w 50"/>
              <a:gd name="T1" fmla="*/ 15875 h 34"/>
              <a:gd name="T2" fmla="*/ 73025 w 50"/>
              <a:gd name="T3" fmla="*/ 0 h 34"/>
              <a:gd name="T4" fmla="*/ 46736 w 50"/>
              <a:gd name="T5" fmla="*/ 0 h 34"/>
              <a:gd name="T6" fmla="*/ 0 w 50"/>
              <a:gd name="T7" fmla="*/ 28575 h 34"/>
              <a:gd name="T8" fmla="*/ 13145 w 50"/>
              <a:gd name="T9" fmla="*/ 53975 h 34"/>
              <a:gd name="T10" fmla="*/ 73025 w 50"/>
              <a:gd name="T11" fmla="*/ 15875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34"/>
              <a:gd name="T20" fmla="*/ 50 w 50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34">
                <a:moveTo>
                  <a:pt x="50" y="10"/>
                </a:moveTo>
                <a:lnTo>
                  <a:pt x="50" y="0"/>
                </a:lnTo>
                <a:lnTo>
                  <a:pt x="32" y="0"/>
                </a:lnTo>
                <a:lnTo>
                  <a:pt x="0" y="18"/>
                </a:lnTo>
                <a:lnTo>
                  <a:pt x="9" y="34"/>
                </a:lnTo>
                <a:lnTo>
                  <a:pt x="5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Freeform 28"/>
          <p:cNvSpPr>
            <a:spLocks/>
          </p:cNvSpPr>
          <p:nvPr/>
        </p:nvSpPr>
        <p:spPr bwMode="auto">
          <a:xfrm>
            <a:off x="5089520" y="3695700"/>
            <a:ext cx="22860" cy="636588"/>
          </a:xfrm>
          <a:custGeom>
            <a:avLst/>
            <a:gdLst>
              <a:gd name="T0" fmla="*/ 0 w 13"/>
              <a:gd name="T1" fmla="*/ 9525 h 401"/>
              <a:gd name="T2" fmla="*/ 19050 w 13"/>
              <a:gd name="T3" fmla="*/ 0 h 401"/>
              <a:gd name="T4" fmla="*/ 19050 w 13"/>
              <a:gd name="T5" fmla="*/ 630238 h 401"/>
              <a:gd name="T6" fmla="*/ 8792 w 13"/>
              <a:gd name="T7" fmla="*/ 636588 h 401"/>
              <a:gd name="T8" fmla="*/ 0 w 13"/>
              <a:gd name="T9" fmla="*/ 633413 h 401"/>
              <a:gd name="T10" fmla="*/ 0 w 13"/>
              <a:gd name="T11" fmla="*/ 9525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401"/>
              <a:gd name="T20" fmla="*/ 13 w 13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401">
                <a:moveTo>
                  <a:pt x="0" y="6"/>
                </a:moveTo>
                <a:lnTo>
                  <a:pt x="13" y="0"/>
                </a:lnTo>
                <a:lnTo>
                  <a:pt x="13" y="397"/>
                </a:lnTo>
                <a:lnTo>
                  <a:pt x="6" y="401"/>
                </a:lnTo>
                <a:lnTo>
                  <a:pt x="0" y="399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Freeform 29"/>
          <p:cNvSpPr>
            <a:spLocks/>
          </p:cNvSpPr>
          <p:nvPr/>
        </p:nvSpPr>
        <p:spPr bwMode="auto">
          <a:xfrm>
            <a:off x="5073650" y="3654425"/>
            <a:ext cx="76200" cy="57150"/>
          </a:xfrm>
          <a:custGeom>
            <a:avLst/>
            <a:gdLst>
              <a:gd name="T0" fmla="*/ 76200 w 53"/>
              <a:gd name="T1" fmla="*/ 17462 h 36"/>
              <a:gd name="T2" fmla="*/ 50321 w 53"/>
              <a:gd name="T3" fmla="*/ 0 h 36"/>
              <a:gd name="T4" fmla="*/ 0 w 53"/>
              <a:gd name="T5" fmla="*/ 31750 h 36"/>
              <a:gd name="T6" fmla="*/ 12940 w 53"/>
              <a:gd name="T7" fmla="*/ 57150 h 36"/>
              <a:gd name="T8" fmla="*/ 76200 w 53"/>
              <a:gd name="T9" fmla="*/ 17462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6"/>
              <a:gd name="T17" fmla="*/ 53 w 53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6">
                <a:moveTo>
                  <a:pt x="53" y="11"/>
                </a:moveTo>
                <a:lnTo>
                  <a:pt x="35" y="0"/>
                </a:lnTo>
                <a:lnTo>
                  <a:pt x="0" y="20"/>
                </a:lnTo>
                <a:lnTo>
                  <a:pt x="9" y="36"/>
                </a:lnTo>
                <a:lnTo>
                  <a:pt x="53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1" name="Freeform 30"/>
          <p:cNvSpPr>
            <a:spLocks/>
          </p:cNvSpPr>
          <p:nvPr/>
        </p:nvSpPr>
        <p:spPr bwMode="auto">
          <a:xfrm>
            <a:off x="4591050" y="3378200"/>
            <a:ext cx="517525" cy="327025"/>
          </a:xfrm>
          <a:custGeom>
            <a:avLst/>
            <a:gdLst>
              <a:gd name="T0" fmla="*/ 0 w 353"/>
              <a:gd name="T1" fmla="*/ 17463 h 206"/>
              <a:gd name="T2" fmla="*/ 0 w 353"/>
              <a:gd name="T3" fmla="*/ 6350 h 206"/>
              <a:gd name="T4" fmla="*/ 11729 w 353"/>
              <a:gd name="T5" fmla="*/ 0 h 206"/>
              <a:gd name="T6" fmla="*/ 517525 w 353"/>
              <a:gd name="T7" fmla="*/ 317500 h 206"/>
              <a:gd name="T8" fmla="*/ 498466 w 353"/>
              <a:gd name="T9" fmla="*/ 327025 h 206"/>
              <a:gd name="T10" fmla="*/ 0 w 353"/>
              <a:gd name="T11" fmla="*/ 17463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3"/>
              <a:gd name="T19" fmla="*/ 0 h 206"/>
              <a:gd name="T20" fmla="*/ 353 w 353"/>
              <a:gd name="T21" fmla="*/ 206 h 2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3" h="206">
                <a:moveTo>
                  <a:pt x="0" y="11"/>
                </a:moveTo>
                <a:lnTo>
                  <a:pt x="0" y="4"/>
                </a:lnTo>
                <a:lnTo>
                  <a:pt x="8" y="0"/>
                </a:lnTo>
                <a:lnTo>
                  <a:pt x="353" y="200"/>
                </a:lnTo>
                <a:lnTo>
                  <a:pt x="340" y="206"/>
                </a:lnTo>
                <a:lnTo>
                  <a:pt x="0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>
            <a:off x="4587875" y="3462338"/>
            <a:ext cx="444500" cy="290512"/>
          </a:xfrm>
          <a:custGeom>
            <a:avLst/>
            <a:gdLst>
              <a:gd name="T0" fmla="*/ 0 w 303"/>
              <a:gd name="T1" fmla="*/ 17462 h 183"/>
              <a:gd name="T2" fmla="*/ 8802 w 303"/>
              <a:gd name="T3" fmla="*/ 0 h 183"/>
              <a:gd name="T4" fmla="*/ 444500 w 303"/>
              <a:gd name="T5" fmla="*/ 273050 h 183"/>
              <a:gd name="T6" fmla="*/ 434231 w 303"/>
              <a:gd name="T7" fmla="*/ 290512 h 183"/>
              <a:gd name="T8" fmla="*/ 0 w 303"/>
              <a:gd name="T9" fmla="*/ 1746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"/>
              <a:gd name="T16" fmla="*/ 0 h 183"/>
              <a:gd name="T17" fmla="*/ 303 w 303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" h="183">
                <a:moveTo>
                  <a:pt x="0" y="11"/>
                </a:moveTo>
                <a:lnTo>
                  <a:pt x="6" y="0"/>
                </a:lnTo>
                <a:lnTo>
                  <a:pt x="303" y="172"/>
                </a:lnTo>
                <a:lnTo>
                  <a:pt x="296" y="183"/>
                </a:lnTo>
                <a:lnTo>
                  <a:pt x="0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3" name="Freeform 32"/>
          <p:cNvSpPr>
            <a:spLocks/>
          </p:cNvSpPr>
          <p:nvPr/>
        </p:nvSpPr>
        <p:spPr bwMode="auto">
          <a:xfrm>
            <a:off x="4086225" y="3378200"/>
            <a:ext cx="508000" cy="327025"/>
          </a:xfrm>
          <a:custGeom>
            <a:avLst/>
            <a:gdLst>
              <a:gd name="T0" fmla="*/ 497723 w 346"/>
              <a:gd name="T1" fmla="*/ 0 h 206"/>
              <a:gd name="T2" fmla="*/ 508000 w 346"/>
              <a:gd name="T3" fmla="*/ 6350 h 206"/>
              <a:gd name="T4" fmla="*/ 508000 w 346"/>
              <a:gd name="T5" fmla="*/ 17463 h 206"/>
              <a:gd name="T6" fmla="*/ 10277 w 346"/>
              <a:gd name="T7" fmla="*/ 327025 h 206"/>
              <a:gd name="T8" fmla="*/ 0 w 346"/>
              <a:gd name="T9" fmla="*/ 320675 h 206"/>
              <a:gd name="T10" fmla="*/ 0 w 346"/>
              <a:gd name="T11" fmla="*/ 311150 h 206"/>
              <a:gd name="T12" fmla="*/ 497723 w 346"/>
              <a:gd name="T13" fmla="*/ 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06"/>
              <a:gd name="T23" fmla="*/ 346 w 346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06">
                <a:moveTo>
                  <a:pt x="339" y="0"/>
                </a:moveTo>
                <a:lnTo>
                  <a:pt x="346" y="4"/>
                </a:lnTo>
                <a:lnTo>
                  <a:pt x="346" y="11"/>
                </a:lnTo>
                <a:lnTo>
                  <a:pt x="7" y="206"/>
                </a:lnTo>
                <a:lnTo>
                  <a:pt x="0" y="202"/>
                </a:lnTo>
                <a:lnTo>
                  <a:pt x="0" y="196"/>
                </a:lnTo>
                <a:lnTo>
                  <a:pt x="339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4" name="Freeform 33"/>
          <p:cNvSpPr>
            <a:spLocks/>
          </p:cNvSpPr>
          <p:nvPr/>
        </p:nvSpPr>
        <p:spPr bwMode="auto">
          <a:xfrm>
            <a:off x="3579813" y="3378200"/>
            <a:ext cx="508000" cy="327025"/>
          </a:xfrm>
          <a:custGeom>
            <a:avLst/>
            <a:gdLst>
              <a:gd name="T0" fmla="*/ 0 w 347"/>
              <a:gd name="T1" fmla="*/ 17463 h 206"/>
              <a:gd name="T2" fmla="*/ 0 w 347"/>
              <a:gd name="T3" fmla="*/ 4763 h 206"/>
              <a:gd name="T4" fmla="*/ 10248 w 347"/>
              <a:gd name="T5" fmla="*/ 0 h 206"/>
              <a:gd name="T6" fmla="*/ 508000 w 347"/>
              <a:gd name="T7" fmla="*/ 311150 h 206"/>
              <a:gd name="T8" fmla="*/ 508000 w 347"/>
              <a:gd name="T9" fmla="*/ 320675 h 206"/>
              <a:gd name="T10" fmla="*/ 496288 w 347"/>
              <a:gd name="T11" fmla="*/ 327025 h 206"/>
              <a:gd name="T12" fmla="*/ 0 w 347"/>
              <a:gd name="T13" fmla="*/ 17463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"/>
              <a:gd name="T22" fmla="*/ 0 h 206"/>
              <a:gd name="T23" fmla="*/ 347 w 347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" h="206">
                <a:moveTo>
                  <a:pt x="0" y="11"/>
                </a:moveTo>
                <a:lnTo>
                  <a:pt x="0" y="3"/>
                </a:lnTo>
                <a:lnTo>
                  <a:pt x="7" y="0"/>
                </a:lnTo>
                <a:lnTo>
                  <a:pt x="347" y="196"/>
                </a:lnTo>
                <a:lnTo>
                  <a:pt x="347" y="202"/>
                </a:lnTo>
                <a:lnTo>
                  <a:pt x="339" y="206"/>
                </a:lnTo>
                <a:lnTo>
                  <a:pt x="0" y="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Freeform 34"/>
          <p:cNvSpPr>
            <a:spLocks/>
          </p:cNvSpPr>
          <p:nvPr/>
        </p:nvSpPr>
        <p:spPr bwMode="auto">
          <a:xfrm>
            <a:off x="3063875" y="3378200"/>
            <a:ext cx="515938" cy="327025"/>
          </a:xfrm>
          <a:custGeom>
            <a:avLst/>
            <a:gdLst>
              <a:gd name="T0" fmla="*/ 19055 w 352"/>
              <a:gd name="T1" fmla="*/ 327025 h 206"/>
              <a:gd name="T2" fmla="*/ 0 w 352"/>
              <a:gd name="T3" fmla="*/ 317500 h 206"/>
              <a:gd name="T4" fmla="*/ 507144 w 352"/>
              <a:gd name="T5" fmla="*/ 0 h 206"/>
              <a:gd name="T6" fmla="*/ 515938 w 352"/>
              <a:gd name="T7" fmla="*/ 4763 h 206"/>
              <a:gd name="T8" fmla="*/ 515938 w 352"/>
              <a:gd name="T9" fmla="*/ 17463 h 206"/>
              <a:gd name="T10" fmla="*/ 19055 w 352"/>
              <a:gd name="T11" fmla="*/ 327025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"/>
              <a:gd name="T19" fmla="*/ 0 h 206"/>
              <a:gd name="T20" fmla="*/ 352 w 352"/>
              <a:gd name="T21" fmla="*/ 206 h 2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" h="206">
                <a:moveTo>
                  <a:pt x="13" y="206"/>
                </a:moveTo>
                <a:lnTo>
                  <a:pt x="0" y="200"/>
                </a:lnTo>
                <a:lnTo>
                  <a:pt x="346" y="0"/>
                </a:lnTo>
                <a:lnTo>
                  <a:pt x="352" y="3"/>
                </a:lnTo>
                <a:lnTo>
                  <a:pt x="352" y="11"/>
                </a:lnTo>
                <a:lnTo>
                  <a:pt x="13" y="20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Freeform 35"/>
          <p:cNvSpPr>
            <a:spLocks/>
          </p:cNvSpPr>
          <p:nvPr/>
        </p:nvSpPr>
        <p:spPr bwMode="auto">
          <a:xfrm>
            <a:off x="3140075" y="3462338"/>
            <a:ext cx="446088" cy="290512"/>
          </a:xfrm>
          <a:custGeom>
            <a:avLst/>
            <a:gdLst>
              <a:gd name="T0" fmla="*/ 8804 w 304"/>
              <a:gd name="T1" fmla="*/ 290512 h 183"/>
              <a:gd name="T2" fmla="*/ 0 w 304"/>
              <a:gd name="T3" fmla="*/ 273050 h 183"/>
              <a:gd name="T4" fmla="*/ 437284 w 304"/>
              <a:gd name="T5" fmla="*/ 0 h 183"/>
              <a:gd name="T6" fmla="*/ 446088 w 304"/>
              <a:gd name="T7" fmla="*/ 17462 h 183"/>
              <a:gd name="T8" fmla="*/ 8804 w 304"/>
              <a:gd name="T9" fmla="*/ 29051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83"/>
              <a:gd name="T17" fmla="*/ 304 w 304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83">
                <a:moveTo>
                  <a:pt x="6" y="183"/>
                </a:moveTo>
                <a:lnTo>
                  <a:pt x="0" y="172"/>
                </a:lnTo>
                <a:lnTo>
                  <a:pt x="298" y="0"/>
                </a:lnTo>
                <a:lnTo>
                  <a:pt x="304" y="11"/>
                </a:lnTo>
                <a:lnTo>
                  <a:pt x="6" y="18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7" name="Freeform 36"/>
          <p:cNvSpPr>
            <a:spLocks/>
          </p:cNvSpPr>
          <p:nvPr/>
        </p:nvSpPr>
        <p:spPr bwMode="auto">
          <a:xfrm>
            <a:off x="3063875" y="3695700"/>
            <a:ext cx="19050" cy="636588"/>
          </a:xfrm>
          <a:custGeom>
            <a:avLst/>
            <a:gdLst>
              <a:gd name="T0" fmla="*/ 19050 w 13"/>
              <a:gd name="T1" fmla="*/ 633413 h 401"/>
              <a:gd name="T2" fmla="*/ 10258 w 13"/>
              <a:gd name="T3" fmla="*/ 636588 h 401"/>
              <a:gd name="T4" fmla="*/ 0 w 13"/>
              <a:gd name="T5" fmla="*/ 633413 h 401"/>
              <a:gd name="T6" fmla="*/ 0 w 13"/>
              <a:gd name="T7" fmla="*/ 0 h 401"/>
              <a:gd name="T8" fmla="*/ 19050 w 13"/>
              <a:gd name="T9" fmla="*/ 9525 h 401"/>
              <a:gd name="T10" fmla="*/ 19050 w 13"/>
              <a:gd name="T11" fmla="*/ 633413 h 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401"/>
              <a:gd name="T20" fmla="*/ 13 w 13"/>
              <a:gd name="T21" fmla="*/ 401 h 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401">
                <a:moveTo>
                  <a:pt x="13" y="399"/>
                </a:moveTo>
                <a:lnTo>
                  <a:pt x="7" y="401"/>
                </a:lnTo>
                <a:lnTo>
                  <a:pt x="0" y="399"/>
                </a:lnTo>
                <a:lnTo>
                  <a:pt x="0" y="0"/>
                </a:lnTo>
                <a:lnTo>
                  <a:pt x="13" y="6"/>
                </a:lnTo>
                <a:lnTo>
                  <a:pt x="13" y="3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8" name="Freeform 37"/>
          <p:cNvSpPr>
            <a:spLocks/>
          </p:cNvSpPr>
          <p:nvPr/>
        </p:nvSpPr>
        <p:spPr bwMode="auto">
          <a:xfrm>
            <a:off x="3074988" y="4329113"/>
            <a:ext cx="504825" cy="327025"/>
          </a:xfrm>
          <a:custGeom>
            <a:avLst/>
            <a:gdLst>
              <a:gd name="T0" fmla="*/ 504825 w 345"/>
              <a:gd name="T1" fmla="*/ 309563 h 206"/>
              <a:gd name="T2" fmla="*/ 504825 w 345"/>
              <a:gd name="T3" fmla="*/ 320675 h 206"/>
              <a:gd name="T4" fmla="*/ 496045 w 345"/>
              <a:gd name="T5" fmla="*/ 327025 h 206"/>
              <a:gd name="T6" fmla="*/ 0 w 345"/>
              <a:gd name="T7" fmla="*/ 15875 h 206"/>
              <a:gd name="T8" fmla="*/ 0 w 345"/>
              <a:gd name="T9" fmla="*/ 3175 h 206"/>
              <a:gd name="T10" fmla="*/ 8780 w 345"/>
              <a:gd name="T11" fmla="*/ 0 h 206"/>
              <a:gd name="T12" fmla="*/ 504825 w 345"/>
              <a:gd name="T13" fmla="*/ 309563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"/>
              <a:gd name="T22" fmla="*/ 0 h 206"/>
              <a:gd name="T23" fmla="*/ 345 w 345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" h="206">
                <a:moveTo>
                  <a:pt x="345" y="195"/>
                </a:moveTo>
                <a:lnTo>
                  <a:pt x="345" y="202"/>
                </a:lnTo>
                <a:lnTo>
                  <a:pt x="339" y="206"/>
                </a:lnTo>
                <a:lnTo>
                  <a:pt x="0" y="10"/>
                </a:lnTo>
                <a:lnTo>
                  <a:pt x="0" y="2"/>
                </a:lnTo>
                <a:lnTo>
                  <a:pt x="6" y="0"/>
                </a:lnTo>
                <a:lnTo>
                  <a:pt x="345" y="19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9" name="Freeform 38"/>
          <p:cNvSpPr>
            <a:spLocks/>
          </p:cNvSpPr>
          <p:nvPr/>
        </p:nvSpPr>
        <p:spPr bwMode="auto">
          <a:xfrm>
            <a:off x="3140075" y="4283075"/>
            <a:ext cx="446088" cy="288925"/>
          </a:xfrm>
          <a:custGeom>
            <a:avLst/>
            <a:gdLst>
              <a:gd name="T0" fmla="*/ 446088 w 304"/>
              <a:gd name="T1" fmla="*/ 271463 h 182"/>
              <a:gd name="T2" fmla="*/ 437284 w 304"/>
              <a:gd name="T3" fmla="*/ 288925 h 182"/>
              <a:gd name="T4" fmla="*/ 0 w 304"/>
              <a:gd name="T5" fmla="*/ 15875 h 182"/>
              <a:gd name="T6" fmla="*/ 8804 w 304"/>
              <a:gd name="T7" fmla="*/ 0 h 182"/>
              <a:gd name="T8" fmla="*/ 446088 w 304"/>
              <a:gd name="T9" fmla="*/ 271463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82"/>
              <a:gd name="T17" fmla="*/ 304 w 304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82">
                <a:moveTo>
                  <a:pt x="304" y="171"/>
                </a:moveTo>
                <a:lnTo>
                  <a:pt x="298" y="182"/>
                </a:lnTo>
                <a:lnTo>
                  <a:pt x="0" y="10"/>
                </a:lnTo>
                <a:lnTo>
                  <a:pt x="6" y="0"/>
                </a:lnTo>
                <a:lnTo>
                  <a:pt x="304" y="17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0" name="Freeform 39"/>
          <p:cNvSpPr>
            <a:spLocks/>
          </p:cNvSpPr>
          <p:nvPr/>
        </p:nvSpPr>
        <p:spPr bwMode="auto">
          <a:xfrm>
            <a:off x="3579813" y="4329113"/>
            <a:ext cx="506412" cy="327025"/>
          </a:xfrm>
          <a:custGeom>
            <a:avLst/>
            <a:gdLst>
              <a:gd name="T0" fmla="*/ 8782 w 346"/>
              <a:gd name="T1" fmla="*/ 327025 h 206"/>
              <a:gd name="T2" fmla="*/ 0 w 346"/>
              <a:gd name="T3" fmla="*/ 320675 h 206"/>
              <a:gd name="T4" fmla="*/ 0 w 346"/>
              <a:gd name="T5" fmla="*/ 309563 h 206"/>
              <a:gd name="T6" fmla="*/ 496167 w 346"/>
              <a:gd name="T7" fmla="*/ 0 h 206"/>
              <a:gd name="T8" fmla="*/ 506412 w 346"/>
              <a:gd name="T9" fmla="*/ 3175 h 206"/>
              <a:gd name="T10" fmla="*/ 506412 w 346"/>
              <a:gd name="T11" fmla="*/ 15875 h 206"/>
              <a:gd name="T12" fmla="*/ 8782 w 346"/>
              <a:gd name="T13" fmla="*/ 327025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206"/>
              <a:gd name="T23" fmla="*/ 346 w 346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206">
                <a:moveTo>
                  <a:pt x="6" y="206"/>
                </a:moveTo>
                <a:lnTo>
                  <a:pt x="0" y="202"/>
                </a:lnTo>
                <a:lnTo>
                  <a:pt x="0" y="195"/>
                </a:lnTo>
                <a:lnTo>
                  <a:pt x="339" y="0"/>
                </a:lnTo>
                <a:lnTo>
                  <a:pt x="346" y="2"/>
                </a:lnTo>
                <a:lnTo>
                  <a:pt x="346" y="10"/>
                </a:lnTo>
                <a:lnTo>
                  <a:pt x="6" y="20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1" name="Freeform 40"/>
          <p:cNvSpPr>
            <a:spLocks/>
          </p:cNvSpPr>
          <p:nvPr/>
        </p:nvSpPr>
        <p:spPr bwMode="auto">
          <a:xfrm>
            <a:off x="5100638" y="4325938"/>
            <a:ext cx="457200" cy="150812"/>
          </a:xfrm>
          <a:custGeom>
            <a:avLst/>
            <a:gdLst>
              <a:gd name="T0" fmla="*/ 457200 w 312"/>
              <a:gd name="T1" fmla="*/ 131762 h 95"/>
              <a:gd name="T2" fmla="*/ 452804 w 312"/>
              <a:gd name="T3" fmla="*/ 150812 h 95"/>
              <a:gd name="T4" fmla="*/ 0 w 312"/>
              <a:gd name="T5" fmla="*/ 17462 h 95"/>
              <a:gd name="T6" fmla="*/ 0 w 312"/>
              <a:gd name="T7" fmla="*/ 6350 h 95"/>
              <a:gd name="T8" fmla="*/ 7327 w 312"/>
              <a:gd name="T9" fmla="*/ 0 h 95"/>
              <a:gd name="T10" fmla="*/ 457200 w 312"/>
              <a:gd name="T11" fmla="*/ 131762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"/>
              <a:gd name="T19" fmla="*/ 0 h 95"/>
              <a:gd name="T20" fmla="*/ 312 w 312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" h="95">
                <a:moveTo>
                  <a:pt x="312" y="83"/>
                </a:moveTo>
                <a:lnTo>
                  <a:pt x="309" y="95"/>
                </a:lnTo>
                <a:lnTo>
                  <a:pt x="0" y="11"/>
                </a:lnTo>
                <a:lnTo>
                  <a:pt x="0" y="4"/>
                </a:lnTo>
                <a:lnTo>
                  <a:pt x="5" y="0"/>
                </a:lnTo>
                <a:lnTo>
                  <a:pt x="312" y="8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2" name="Freeform 41"/>
          <p:cNvSpPr>
            <a:spLocks/>
          </p:cNvSpPr>
          <p:nvPr/>
        </p:nvSpPr>
        <p:spPr bwMode="auto">
          <a:xfrm>
            <a:off x="6562725" y="3933825"/>
            <a:ext cx="236538" cy="434975"/>
          </a:xfrm>
          <a:custGeom>
            <a:avLst/>
            <a:gdLst>
              <a:gd name="T0" fmla="*/ 16161 w 161"/>
              <a:gd name="T1" fmla="*/ 434975 h 274"/>
              <a:gd name="T2" fmla="*/ 0 w 161"/>
              <a:gd name="T3" fmla="*/ 423863 h 274"/>
              <a:gd name="T4" fmla="*/ 226254 w 161"/>
              <a:gd name="T5" fmla="*/ 0 h 274"/>
              <a:gd name="T6" fmla="*/ 236538 w 161"/>
              <a:gd name="T7" fmla="*/ 20637 h 274"/>
              <a:gd name="T8" fmla="*/ 16161 w 161"/>
              <a:gd name="T9" fmla="*/ 434975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274"/>
              <a:gd name="T17" fmla="*/ 161 w 161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274">
                <a:moveTo>
                  <a:pt x="11" y="274"/>
                </a:moveTo>
                <a:lnTo>
                  <a:pt x="0" y="267"/>
                </a:lnTo>
                <a:lnTo>
                  <a:pt x="154" y="0"/>
                </a:lnTo>
                <a:lnTo>
                  <a:pt x="161" y="13"/>
                </a:lnTo>
                <a:lnTo>
                  <a:pt x="11" y="27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3" name="Freeform 42"/>
          <p:cNvSpPr>
            <a:spLocks/>
          </p:cNvSpPr>
          <p:nvPr/>
        </p:nvSpPr>
        <p:spPr bwMode="auto">
          <a:xfrm>
            <a:off x="6569075" y="4625975"/>
            <a:ext cx="230188" cy="427038"/>
          </a:xfrm>
          <a:custGeom>
            <a:avLst/>
            <a:gdLst>
              <a:gd name="T0" fmla="*/ 230188 w 157"/>
              <a:gd name="T1" fmla="*/ 406400 h 269"/>
              <a:gd name="T2" fmla="*/ 219925 w 157"/>
              <a:gd name="T3" fmla="*/ 427038 h 269"/>
              <a:gd name="T4" fmla="*/ 0 w 157"/>
              <a:gd name="T5" fmla="*/ 11113 h 269"/>
              <a:gd name="T6" fmla="*/ 16128 w 157"/>
              <a:gd name="T7" fmla="*/ 0 h 269"/>
              <a:gd name="T8" fmla="*/ 230188 w 157"/>
              <a:gd name="T9" fmla="*/ 406400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"/>
              <a:gd name="T16" fmla="*/ 0 h 269"/>
              <a:gd name="T17" fmla="*/ 157 w 157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" h="269">
                <a:moveTo>
                  <a:pt x="157" y="256"/>
                </a:moveTo>
                <a:lnTo>
                  <a:pt x="150" y="269"/>
                </a:lnTo>
                <a:lnTo>
                  <a:pt x="0" y="7"/>
                </a:lnTo>
                <a:lnTo>
                  <a:pt x="11" y="0"/>
                </a:lnTo>
                <a:lnTo>
                  <a:pt x="157" y="25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4" name="Freeform 43"/>
          <p:cNvSpPr>
            <a:spLocks/>
          </p:cNvSpPr>
          <p:nvPr/>
        </p:nvSpPr>
        <p:spPr bwMode="auto">
          <a:xfrm>
            <a:off x="6788150" y="5029200"/>
            <a:ext cx="595313" cy="22225"/>
          </a:xfrm>
          <a:custGeom>
            <a:avLst/>
            <a:gdLst>
              <a:gd name="T0" fmla="*/ 585024 w 405"/>
              <a:gd name="T1" fmla="*/ 0 h 14"/>
              <a:gd name="T2" fmla="*/ 595313 w 405"/>
              <a:gd name="T3" fmla="*/ 22225 h 14"/>
              <a:gd name="T4" fmla="*/ 0 w 405"/>
              <a:gd name="T5" fmla="*/ 22225 h 14"/>
              <a:gd name="T6" fmla="*/ 10289 w 405"/>
              <a:gd name="T7" fmla="*/ 3175 h 14"/>
              <a:gd name="T8" fmla="*/ 585024 w 405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5"/>
              <a:gd name="T16" fmla="*/ 0 h 14"/>
              <a:gd name="T17" fmla="*/ 405 w 405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5" h="14">
                <a:moveTo>
                  <a:pt x="398" y="0"/>
                </a:moveTo>
                <a:lnTo>
                  <a:pt x="405" y="14"/>
                </a:lnTo>
                <a:lnTo>
                  <a:pt x="0" y="14"/>
                </a:lnTo>
                <a:lnTo>
                  <a:pt x="7" y="2"/>
                </a:lnTo>
                <a:lnTo>
                  <a:pt x="39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Freeform 44"/>
          <p:cNvSpPr>
            <a:spLocks/>
          </p:cNvSpPr>
          <p:nvPr/>
        </p:nvSpPr>
        <p:spPr bwMode="auto">
          <a:xfrm>
            <a:off x="7372350" y="4624388"/>
            <a:ext cx="231775" cy="427037"/>
          </a:xfrm>
          <a:custGeom>
            <a:avLst/>
            <a:gdLst>
              <a:gd name="T0" fmla="*/ 217106 w 158"/>
              <a:gd name="T1" fmla="*/ 0 h 269"/>
              <a:gd name="T2" fmla="*/ 231775 w 158"/>
              <a:gd name="T3" fmla="*/ 11112 h 269"/>
              <a:gd name="T4" fmla="*/ 10269 w 158"/>
              <a:gd name="T5" fmla="*/ 427037 h 269"/>
              <a:gd name="T6" fmla="*/ 0 w 158"/>
              <a:gd name="T7" fmla="*/ 404812 h 269"/>
              <a:gd name="T8" fmla="*/ 217106 w 158"/>
              <a:gd name="T9" fmla="*/ 0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269"/>
              <a:gd name="T17" fmla="*/ 158 w 158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269">
                <a:moveTo>
                  <a:pt x="148" y="0"/>
                </a:moveTo>
                <a:lnTo>
                  <a:pt x="158" y="7"/>
                </a:lnTo>
                <a:lnTo>
                  <a:pt x="7" y="269"/>
                </a:lnTo>
                <a:lnTo>
                  <a:pt x="0" y="255"/>
                </a:lnTo>
                <a:lnTo>
                  <a:pt x="148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Freeform 45"/>
          <p:cNvSpPr>
            <a:spLocks/>
          </p:cNvSpPr>
          <p:nvPr/>
        </p:nvSpPr>
        <p:spPr bwMode="auto">
          <a:xfrm>
            <a:off x="7373938" y="3935413"/>
            <a:ext cx="236537" cy="433387"/>
          </a:xfrm>
          <a:custGeom>
            <a:avLst/>
            <a:gdLst>
              <a:gd name="T0" fmla="*/ 0 w 161"/>
              <a:gd name="T1" fmla="*/ 22225 h 273"/>
              <a:gd name="T2" fmla="*/ 10284 w 161"/>
              <a:gd name="T3" fmla="*/ 0 h 273"/>
              <a:gd name="T4" fmla="*/ 236537 w 161"/>
              <a:gd name="T5" fmla="*/ 422275 h 273"/>
              <a:gd name="T6" fmla="*/ 221845 w 161"/>
              <a:gd name="T7" fmla="*/ 433387 h 273"/>
              <a:gd name="T8" fmla="*/ 0 w 161"/>
              <a:gd name="T9" fmla="*/ 22225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273"/>
              <a:gd name="T17" fmla="*/ 161 w 161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273">
                <a:moveTo>
                  <a:pt x="0" y="14"/>
                </a:moveTo>
                <a:lnTo>
                  <a:pt x="7" y="0"/>
                </a:lnTo>
                <a:lnTo>
                  <a:pt x="161" y="266"/>
                </a:lnTo>
                <a:lnTo>
                  <a:pt x="151" y="273"/>
                </a:lnTo>
                <a:lnTo>
                  <a:pt x="0" y="1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7" name="Freeform 46"/>
          <p:cNvSpPr>
            <a:spLocks/>
          </p:cNvSpPr>
          <p:nvPr/>
        </p:nvSpPr>
        <p:spPr bwMode="auto">
          <a:xfrm>
            <a:off x="6788150" y="3933825"/>
            <a:ext cx="596900" cy="23813"/>
          </a:xfrm>
          <a:custGeom>
            <a:avLst/>
            <a:gdLst>
              <a:gd name="T0" fmla="*/ 596900 w 406"/>
              <a:gd name="T1" fmla="*/ 1588 h 15"/>
              <a:gd name="T2" fmla="*/ 586609 w 406"/>
              <a:gd name="T3" fmla="*/ 23813 h 15"/>
              <a:gd name="T4" fmla="*/ 10291 w 406"/>
              <a:gd name="T5" fmla="*/ 23813 h 15"/>
              <a:gd name="T6" fmla="*/ 0 w 406"/>
              <a:gd name="T7" fmla="*/ 0 h 15"/>
              <a:gd name="T8" fmla="*/ 596900 w 406"/>
              <a:gd name="T9" fmla="*/ 1588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15"/>
              <a:gd name="T17" fmla="*/ 406 w 406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15">
                <a:moveTo>
                  <a:pt x="406" y="1"/>
                </a:moveTo>
                <a:lnTo>
                  <a:pt x="399" y="15"/>
                </a:lnTo>
                <a:lnTo>
                  <a:pt x="7" y="15"/>
                </a:lnTo>
                <a:lnTo>
                  <a:pt x="0" y="0"/>
                </a:lnTo>
                <a:lnTo>
                  <a:pt x="406" y="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8" name="Freeform 47"/>
          <p:cNvSpPr>
            <a:spLocks/>
          </p:cNvSpPr>
          <p:nvPr/>
        </p:nvSpPr>
        <p:spPr bwMode="auto">
          <a:xfrm>
            <a:off x="3422650" y="4649788"/>
            <a:ext cx="165100" cy="622300"/>
          </a:xfrm>
          <a:custGeom>
            <a:avLst/>
            <a:gdLst>
              <a:gd name="T0" fmla="*/ 13150 w 113"/>
              <a:gd name="T1" fmla="*/ 622300 h 392"/>
              <a:gd name="T2" fmla="*/ 0 w 113"/>
              <a:gd name="T3" fmla="*/ 601663 h 392"/>
              <a:gd name="T4" fmla="*/ 147567 w 113"/>
              <a:gd name="T5" fmla="*/ 6350 h 392"/>
              <a:gd name="T6" fmla="*/ 156334 w 113"/>
              <a:gd name="T7" fmla="*/ 0 h 392"/>
              <a:gd name="T8" fmla="*/ 165100 w 113"/>
              <a:gd name="T9" fmla="*/ 6350 h 392"/>
              <a:gd name="T10" fmla="*/ 13150 w 113"/>
              <a:gd name="T11" fmla="*/ 622300 h 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392"/>
              <a:gd name="T20" fmla="*/ 113 w 113"/>
              <a:gd name="T21" fmla="*/ 392 h 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392">
                <a:moveTo>
                  <a:pt x="9" y="392"/>
                </a:moveTo>
                <a:lnTo>
                  <a:pt x="0" y="379"/>
                </a:lnTo>
                <a:lnTo>
                  <a:pt x="101" y="4"/>
                </a:lnTo>
                <a:lnTo>
                  <a:pt x="107" y="0"/>
                </a:lnTo>
                <a:lnTo>
                  <a:pt x="113" y="4"/>
                </a:lnTo>
                <a:lnTo>
                  <a:pt x="9" y="39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9" name="Freeform 48"/>
          <p:cNvSpPr>
            <a:spLocks/>
          </p:cNvSpPr>
          <p:nvPr/>
        </p:nvSpPr>
        <p:spPr bwMode="auto">
          <a:xfrm>
            <a:off x="2662238" y="4329113"/>
            <a:ext cx="412750" cy="268287"/>
          </a:xfrm>
          <a:custGeom>
            <a:avLst/>
            <a:gdLst>
              <a:gd name="T0" fmla="*/ 10282 w 281"/>
              <a:gd name="T1" fmla="*/ 268287 h 169"/>
              <a:gd name="T2" fmla="*/ 0 w 281"/>
              <a:gd name="T3" fmla="*/ 250825 h 169"/>
              <a:gd name="T4" fmla="*/ 402468 w 281"/>
              <a:gd name="T5" fmla="*/ 0 h 169"/>
              <a:gd name="T6" fmla="*/ 412750 w 281"/>
              <a:gd name="T7" fmla="*/ 3175 h 169"/>
              <a:gd name="T8" fmla="*/ 412750 w 281"/>
              <a:gd name="T9" fmla="*/ 15875 h 169"/>
              <a:gd name="T10" fmla="*/ 10282 w 281"/>
              <a:gd name="T11" fmla="*/ 268287 h 1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1"/>
              <a:gd name="T19" fmla="*/ 0 h 169"/>
              <a:gd name="T20" fmla="*/ 281 w 281"/>
              <a:gd name="T21" fmla="*/ 169 h 1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1" h="169">
                <a:moveTo>
                  <a:pt x="7" y="169"/>
                </a:moveTo>
                <a:lnTo>
                  <a:pt x="0" y="158"/>
                </a:lnTo>
                <a:lnTo>
                  <a:pt x="274" y="0"/>
                </a:lnTo>
                <a:lnTo>
                  <a:pt x="281" y="2"/>
                </a:lnTo>
                <a:lnTo>
                  <a:pt x="281" y="10"/>
                </a:lnTo>
                <a:lnTo>
                  <a:pt x="7" y="16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0" name="Freeform 49"/>
          <p:cNvSpPr>
            <a:spLocks/>
          </p:cNvSpPr>
          <p:nvPr/>
        </p:nvSpPr>
        <p:spPr bwMode="auto">
          <a:xfrm>
            <a:off x="2592388" y="4784725"/>
            <a:ext cx="133350" cy="477838"/>
          </a:xfrm>
          <a:custGeom>
            <a:avLst/>
            <a:gdLst>
              <a:gd name="T0" fmla="*/ 133350 w 91"/>
              <a:gd name="T1" fmla="*/ 466725 h 301"/>
              <a:gd name="T2" fmla="*/ 127488 w 91"/>
              <a:gd name="T3" fmla="*/ 477838 h 301"/>
              <a:gd name="T4" fmla="*/ 115765 w 91"/>
              <a:gd name="T5" fmla="*/ 466725 h 301"/>
              <a:gd name="T6" fmla="*/ 0 w 91"/>
              <a:gd name="T7" fmla="*/ 4763 h 301"/>
              <a:gd name="T8" fmla="*/ 17585 w 91"/>
              <a:gd name="T9" fmla="*/ 0 h 301"/>
              <a:gd name="T10" fmla="*/ 133350 w 91"/>
              <a:gd name="T11" fmla="*/ 466725 h 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301"/>
              <a:gd name="T20" fmla="*/ 91 w 91"/>
              <a:gd name="T21" fmla="*/ 301 h 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301">
                <a:moveTo>
                  <a:pt x="91" y="294"/>
                </a:moveTo>
                <a:lnTo>
                  <a:pt x="87" y="301"/>
                </a:lnTo>
                <a:lnTo>
                  <a:pt x="79" y="294"/>
                </a:lnTo>
                <a:lnTo>
                  <a:pt x="0" y="3"/>
                </a:lnTo>
                <a:lnTo>
                  <a:pt x="12" y="0"/>
                </a:lnTo>
                <a:lnTo>
                  <a:pt x="91" y="29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1" name="Freeform 50"/>
          <p:cNvSpPr>
            <a:spLocks/>
          </p:cNvSpPr>
          <p:nvPr/>
        </p:nvSpPr>
        <p:spPr bwMode="auto">
          <a:xfrm>
            <a:off x="2719388" y="5251450"/>
            <a:ext cx="715962" cy="20638"/>
          </a:xfrm>
          <a:custGeom>
            <a:avLst/>
            <a:gdLst>
              <a:gd name="T0" fmla="*/ 8785 w 489"/>
              <a:gd name="T1" fmla="*/ 20638 h 13"/>
              <a:gd name="T2" fmla="*/ 0 w 489"/>
              <a:gd name="T3" fmla="*/ 11113 h 13"/>
              <a:gd name="T4" fmla="*/ 5857 w 489"/>
              <a:gd name="T5" fmla="*/ 0 h 13"/>
              <a:gd name="T6" fmla="*/ 702785 w 489"/>
              <a:gd name="T7" fmla="*/ 0 h 13"/>
              <a:gd name="T8" fmla="*/ 715962 w 489"/>
              <a:gd name="T9" fmla="*/ 20638 h 13"/>
              <a:gd name="T10" fmla="*/ 8785 w 489"/>
              <a:gd name="T11" fmla="*/ 20638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9"/>
              <a:gd name="T19" fmla="*/ 0 h 13"/>
              <a:gd name="T20" fmla="*/ 489 w 489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9" h="13">
                <a:moveTo>
                  <a:pt x="6" y="13"/>
                </a:moveTo>
                <a:lnTo>
                  <a:pt x="0" y="7"/>
                </a:lnTo>
                <a:lnTo>
                  <a:pt x="4" y="0"/>
                </a:lnTo>
                <a:lnTo>
                  <a:pt x="480" y="0"/>
                </a:lnTo>
                <a:lnTo>
                  <a:pt x="489" y="13"/>
                </a:lnTo>
                <a:lnTo>
                  <a:pt x="6" y="1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2" name="Freeform 51"/>
          <p:cNvSpPr>
            <a:spLocks/>
          </p:cNvSpPr>
          <p:nvPr/>
        </p:nvSpPr>
        <p:spPr bwMode="auto">
          <a:xfrm>
            <a:off x="3432175" y="5213350"/>
            <a:ext cx="358775" cy="388938"/>
          </a:xfrm>
          <a:custGeom>
            <a:avLst/>
            <a:gdLst>
              <a:gd name="T0" fmla="*/ 358775 w 245"/>
              <a:gd name="T1" fmla="*/ 374650 h 245"/>
              <a:gd name="T2" fmla="*/ 345596 w 245"/>
              <a:gd name="T3" fmla="*/ 388938 h 245"/>
              <a:gd name="T4" fmla="*/ 0 w 245"/>
              <a:gd name="T5" fmla="*/ 14288 h 245"/>
              <a:gd name="T6" fmla="*/ 14644 w 245"/>
              <a:gd name="T7" fmla="*/ 0 h 245"/>
              <a:gd name="T8" fmla="*/ 358775 w 245"/>
              <a:gd name="T9" fmla="*/ 374650 h 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245"/>
              <a:gd name="T17" fmla="*/ 245 w 245"/>
              <a:gd name="T18" fmla="*/ 245 h 2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245">
                <a:moveTo>
                  <a:pt x="245" y="236"/>
                </a:moveTo>
                <a:lnTo>
                  <a:pt x="236" y="245"/>
                </a:lnTo>
                <a:lnTo>
                  <a:pt x="0" y="9"/>
                </a:lnTo>
                <a:lnTo>
                  <a:pt x="10" y="0"/>
                </a:lnTo>
                <a:lnTo>
                  <a:pt x="245" y="23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3" name="Freeform 52"/>
          <p:cNvSpPr>
            <a:spLocks/>
          </p:cNvSpPr>
          <p:nvPr/>
        </p:nvSpPr>
        <p:spPr bwMode="auto">
          <a:xfrm>
            <a:off x="3373438" y="5256213"/>
            <a:ext cx="368300" cy="398462"/>
          </a:xfrm>
          <a:custGeom>
            <a:avLst/>
            <a:gdLst>
              <a:gd name="T0" fmla="*/ 368300 w 252"/>
              <a:gd name="T1" fmla="*/ 384175 h 251"/>
              <a:gd name="T2" fmla="*/ 353685 w 252"/>
              <a:gd name="T3" fmla="*/ 398462 h 251"/>
              <a:gd name="T4" fmla="*/ 0 w 252"/>
              <a:gd name="T5" fmla="*/ 14287 h 251"/>
              <a:gd name="T6" fmla="*/ 14615 w 252"/>
              <a:gd name="T7" fmla="*/ 0 h 251"/>
              <a:gd name="T8" fmla="*/ 368300 w 252"/>
              <a:gd name="T9" fmla="*/ 384175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51"/>
              <a:gd name="T17" fmla="*/ 252 w 252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51">
                <a:moveTo>
                  <a:pt x="252" y="242"/>
                </a:moveTo>
                <a:lnTo>
                  <a:pt x="242" y="251"/>
                </a:lnTo>
                <a:lnTo>
                  <a:pt x="0" y="9"/>
                </a:lnTo>
                <a:lnTo>
                  <a:pt x="10" y="0"/>
                </a:lnTo>
                <a:lnTo>
                  <a:pt x="252" y="24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4" name="Freeform 53"/>
          <p:cNvSpPr>
            <a:spLocks/>
          </p:cNvSpPr>
          <p:nvPr/>
        </p:nvSpPr>
        <p:spPr bwMode="auto">
          <a:xfrm>
            <a:off x="2709863" y="5262563"/>
            <a:ext cx="19050" cy="506412"/>
          </a:xfrm>
          <a:custGeom>
            <a:avLst/>
            <a:gdLst>
              <a:gd name="T0" fmla="*/ 19050 w 13"/>
              <a:gd name="T1" fmla="*/ 506412 h 319"/>
              <a:gd name="T2" fmla="*/ 0 w 13"/>
              <a:gd name="T3" fmla="*/ 506412 h 319"/>
              <a:gd name="T4" fmla="*/ 0 w 13"/>
              <a:gd name="T5" fmla="*/ 9525 h 319"/>
              <a:gd name="T6" fmla="*/ 10258 w 13"/>
              <a:gd name="T7" fmla="*/ 0 h 319"/>
              <a:gd name="T8" fmla="*/ 19050 w 13"/>
              <a:gd name="T9" fmla="*/ 9525 h 319"/>
              <a:gd name="T10" fmla="*/ 19050 w 13"/>
              <a:gd name="T11" fmla="*/ 506412 h 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19"/>
              <a:gd name="T20" fmla="*/ 13 w 13"/>
              <a:gd name="T21" fmla="*/ 319 h 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19">
                <a:moveTo>
                  <a:pt x="13" y="319"/>
                </a:moveTo>
                <a:lnTo>
                  <a:pt x="0" y="319"/>
                </a:lnTo>
                <a:lnTo>
                  <a:pt x="0" y="6"/>
                </a:lnTo>
                <a:lnTo>
                  <a:pt x="7" y="0"/>
                </a:lnTo>
                <a:lnTo>
                  <a:pt x="13" y="6"/>
                </a:lnTo>
                <a:lnTo>
                  <a:pt x="13" y="3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5" name="Freeform 55"/>
          <p:cNvSpPr>
            <a:spLocks/>
          </p:cNvSpPr>
          <p:nvPr/>
        </p:nvSpPr>
        <p:spPr bwMode="auto">
          <a:xfrm>
            <a:off x="3059113" y="3698875"/>
            <a:ext cx="28575" cy="107950"/>
          </a:xfrm>
          <a:custGeom>
            <a:avLst/>
            <a:gdLst>
              <a:gd name="T0" fmla="*/ 0 w 19"/>
              <a:gd name="T1" fmla="*/ 0 h 68"/>
              <a:gd name="T2" fmla="*/ 0 w 19"/>
              <a:gd name="T3" fmla="*/ 30162 h 68"/>
              <a:gd name="T4" fmla="*/ 9024 w 19"/>
              <a:gd name="T5" fmla="*/ 107950 h 68"/>
              <a:gd name="T6" fmla="*/ 28575 w 19"/>
              <a:gd name="T7" fmla="*/ 106363 h 68"/>
              <a:gd name="T8" fmla="*/ 28575 w 19"/>
              <a:gd name="T9" fmla="*/ 0 h 68"/>
              <a:gd name="T10" fmla="*/ 0 w 19"/>
              <a:gd name="T11" fmla="*/ 0 h 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68"/>
              <a:gd name="T20" fmla="*/ 19 w 19"/>
              <a:gd name="T21" fmla="*/ 68 h 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68">
                <a:moveTo>
                  <a:pt x="0" y="0"/>
                </a:moveTo>
                <a:lnTo>
                  <a:pt x="0" y="19"/>
                </a:lnTo>
                <a:lnTo>
                  <a:pt x="6" y="68"/>
                </a:lnTo>
                <a:lnTo>
                  <a:pt x="19" y="67"/>
                </a:lnTo>
                <a:lnTo>
                  <a:pt x="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6" name="Freeform 57"/>
          <p:cNvSpPr>
            <a:spLocks/>
          </p:cNvSpPr>
          <p:nvPr/>
        </p:nvSpPr>
        <p:spPr bwMode="auto">
          <a:xfrm>
            <a:off x="4056063" y="1798638"/>
            <a:ext cx="19050" cy="158750"/>
          </a:xfrm>
          <a:custGeom>
            <a:avLst/>
            <a:gdLst>
              <a:gd name="T0" fmla="*/ 19050 w 13"/>
              <a:gd name="T1" fmla="*/ 158750 h 100"/>
              <a:gd name="T2" fmla="*/ 0 w 13"/>
              <a:gd name="T3" fmla="*/ 158750 h 100"/>
              <a:gd name="T4" fmla="*/ 0 w 13"/>
              <a:gd name="T5" fmla="*/ 6350 h 100"/>
              <a:gd name="T6" fmla="*/ 8792 w 13"/>
              <a:gd name="T7" fmla="*/ 0 h 100"/>
              <a:gd name="T8" fmla="*/ 19050 w 13"/>
              <a:gd name="T9" fmla="*/ 6350 h 100"/>
              <a:gd name="T10" fmla="*/ 19050 w 13"/>
              <a:gd name="T11" fmla="*/ 158750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00"/>
              <a:gd name="T20" fmla="*/ 13 w 13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00">
                <a:moveTo>
                  <a:pt x="13" y="100"/>
                </a:moveTo>
                <a:lnTo>
                  <a:pt x="0" y="100"/>
                </a:lnTo>
                <a:lnTo>
                  <a:pt x="0" y="4"/>
                </a:lnTo>
                <a:lnTo>
                  <a:pt x="6" y="0"/>
                </a:lnTo>
                <a:lnTo>
                  <a:pt x="13" y="4"/>
                </a:lnTo>
                <a:lnTo>
                  <a:pt x="13" y="1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7" name="Rectangle 58"/>
          <p:cNvSpPr>
            <a:spLocks noChangeArrowheads="1"/>
          </p:cNvSpPr>
          <p:nvPr/>
        </p:nvSpPr>
        <p:spPr bwMode="auto">
          <a:xfrm>
            <a:off x="6267450" y="4483100"/>
            <a:ext cx="131763" cy="20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9448" name="Freeform 59"/>
          <p:cNvSpPr>
            <a:spLocks/>
          </p:cNvSpPr>
          <p:nvPr/>
        </p:nvSpPr>
        <p:spPr bwMode="auto">
          <a:xfrm>
            <a:off x="5078413" y="1471613"/>
            <a:ext cx="508000" cy="339725"/>
          </a:xfrm>
          <a:custGeom>
            <a:avLst/>
            <a:gdLst>
              <a:gd name="T0" fmla="*/ 508000 w 346"/>
              <a:gd name="T1" fmla="*/ 0 h 214"/>
              <a:gd name="T2" fmla="*/ 508000 w 346"/>
              <a:gd name="T3" fmla="*/ 23812 h 214"/>
              <a:gd name="T4" fmla="*/ 0 w 346"/>
              <a:gd name="T5" fmla="*/ 339725 h 214"/>
              <a:gd name="T6" fmla="*/ 0 w 346"/>
              <a:gd name="T7" fmla="*/ 317500 h 214"/>
              <a:gd name="T8" fmla="*/ 508000 w 346"/>
              <a:gd name="T9" fmla="*/ 0 h 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6"/>
              <a:gd name="T16" fmla="*/ 0 h 214"/>
              <a:gd name="T17" fmla="*/ 346 w 346"/>
              <a:gd name="T18" fmla="*/ 214 h 2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6" h="214">
                <a:moveTo>
                  <a:pt x="346" y="0"/>
                </a:moveTo>
                <a:lnTo>
                  <a:pt x="346" y="15"/>
                </a:lnTo>
                <a:lnTo>
                  <a:pt x="0" y="214"/>
                </a:lnTo>
                <a:lnTo>
                  <a:pt x="0" y="200"/>
                </a:lnTo>
                <a:lnTo>
                  <a:pt x="3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9" name="Freeform 60"/>
          <p:cNvSpPr>
            <a:spLocks/>
          </p:cNvSpPr>
          <p:nvPr/>
        </p:nvSpPr>
        <p:spPr bwMode="auto">
          <a:xfrm>
            <a:off x="5110163" y="1562100"/>
            <a:ext cx="482600" cy="311150"/>
          </a:xfrm>
          <a:custGeom>
            <a:avLst/>
            <a:gdLst>
              <a:gd name="T0" fmla="*/ 472332 w 329"/>
              <a:gd name="T1" fmla="*/ 0 h 196"/>
              <a:gd name="T2" fmla="*/ 482600 w 329"/>
              <a:gd name="T3" fmla="*/ 17463 h 196"/>
              <a:gd name="T4" fmla="*/ 10268 w 329"/>
              <a:gd name="T5" fmla="*/ 311150 h 196"/>
              <a:gd name="T6" fmla="*/ 0 w 329"/>
              <a:gd name="T7" fmla="*/ 293688 h 196"/>
              <a:gd name="T8" fmla="*/ 472332 w 329"/>
              <a:gd name="T9" fmla="*/ 0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196"/>
              <a:gd name="T17" fmla="*/ 329 w 329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196">
                <a:moveTo>
                  <a:pt x="322" y="0"/>
                </a:moveTo>
                <a:lnTo>
                  <a:pt x="329" y="11"/>
                </a:lnTo>
                <a:lnTo>
                  <a:pt x="7" y="196"/>
                </a:lnTo>
                <a:lnTo>
                  <a:pt x="0" y="185"/>
                </a:lnTo>
                <a:lnTo>
                  <a:pt x="32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0" name="Freeform 61"/>
          <p:cNvSpPr>
            <a:spLocks/>
          </p:cNvSpPr>
          <p:nvPr/>
        </p:nvSpPr>
        <p:spPr bwMode="auto">
          <a:xfrm>
            <a:off x="5556250" y="1447800"/>
            <a:ext cx="515938" cy="333375"/>
          </a:xfrm>
          <a:custGeom>
            <a:avLst/>
            <a:gdLst>
              <a:gd name="T0" fmla="*/ 515938 w 352"/>
              <a:gd name="T1" fmla="*/ 323850 h 210"/>
              <a:gd name="T2" fmla="*/ 496883 w 352"/>
              <a:gd name="T3" fmla="*/ 333375 h 210"/>
              <a:gd name="T4" fmla="*/ 0 w 352"/>
              <a:gd name="T5" fmla="*/ 23812 h 210"/>
              <a:gd name="T6" fmla="*/ 0 w 352"/>
              <a:gd name="T7" fmla="*/ 0 h 210"/>
              <a:gd name="T8" fmla="*/ 515938 w 352"/>
              <a:gd name="T9" fmla="*/ 323850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210"/>
              <a:gd name="T17" fmla="*/ 352 w 352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210">
                <a:moveTo>
                  <a:pt x="352" y="204"/>
                </a:moveTo>
                <a:lnTo>
                  <a:pt x="339" y="210"/>
                </a:lnTo>
                <a:lnTo>
                  <a:pt x="0" y="15"/>
                </a:lnTo>
                <a:lnTo>
                  <a:pt x="0" y="0"/>
                </a:lnTo>
                <a:lnTo>
                  <a:pt x="352" y="20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1" name="Freeform 62"/>
          <p:cNvSpPr>
            <a:spLocks/>
          </p:cNvSpPr>
          <p:nvPr/>
        </p:nvSpPr>
        <p:spPr bwMode="auto">
          <a:xfrm>
            <a:off x="3571875" y="3074988"/>
            <a:ext cx="17463" cy="307975"/>
          </a:xfrm>
          <a:custGeom>
            <a:avLst/>
            <a:gdLst>
              <a:gd name="T0" fmla="*/ 17463 w 13"/>
              <a:gd name="T1" fmla="*/ 303213 h 194"/>
              <a:gd name="T2" fmla="*/ 8060 w 13"/>
              <a:gd name="T3" fmla="*/ 307975 h 194"/>
              <a:gd name="T4" fmla="*/ 0 w 13"/>
              <a:gd name="T5" fmla="*/ 303213 h 194"/>
              <a:gd name="T6" fmla="*/ 0 w 13"/>
              <a:gd name="T7" fmla="*/ 0 h 194"/>
              <a:gd name="T8" fmla="*/ 17463 w 13"/>
              <a:gd name="T9" fmla="*/ 0 h 194"/>
              <a:gd name="T10" fmla="*/ 17463 w 13"/>
              <a:gd name="T11" fmla="*/ 303213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94"/>
              <a:gd name="T20" fmla="*/ 13 w 13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94">
                <a:moveTo>
                  <a:pt x="13" y="191"/>
                </a:moveTo>
                <a:lnTo>
                  <a:pt x="6" y="194"/>
                </a:lnTo>
                <a:lnTo>
                  <a:pt x="0" y="191"/>
                </a:lnTo>
                <a:lnTo>
                  <a:pt x="0" y="0"/>
                </a:lnTo>
                <a:lnTo>
                  <a:pt x="13" y="0"/>
                </a:lnTo>
                <a:lnTo>
                  <a:pt x="13" y="19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2" name="Freeform 63"/>
          <p:cNvSpPr>
            <a:spLocks/>
          </p:cNvSpPr>
          <p:nvPr/>
        </p:nvSpPr>
        <p:spPr bwMode="auto">
          <a:xfrm>
            <a:off x="4583113" y="3074988"/>
            <a:ext cx="20637" cy="309562"/>
          </a:xfrm>
          <a:custGeom>
            <a:avLst/>
            <a:gdLst>
              <a:gd name="T0" fmla="*/ 20637 w 13"/>
              <a:gd name="T1" fmla="*/ 303212 h 195"/>
              <a:gd name="T2" fmla="*/ 11112 w 13"/>
              <a:gd name="T3" fmla="*/ 309562 h 195"/>
              <a:gd name="T4" fmla="*/ 0 w 13"/>
              <a:gd name="T5" fmla="*/ 303212 h 195"/>
              <a:gd name="T6" fmla="*/ 0 w 13"/>
              <a:gd name="T7" fmla="*/ 0 h 195"/>
              <a:gd name="T8" fmla="*/ 20637 w 13"/>
              <a:gd name="T9" fmla="*/ 0 h 195"/>
              <a:gd name="T10" fmla="*/ 20637 w 13"/>
              <a:gd name="T11" fmla="*/ 303212 h 1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95"/>
              <a:gd name="T20" fmla="*/ 13 w 13"/>
              <a:gd name="T21" fmla="*/ 195 h 1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95">
                <a:moveTo>
                  <a:pt x="13" y="191"/>
                </a:moveTo>
                <a:lnTo>
                  <a:pt x="7" y="195"/>
                </a:lnTo>
                <a:lnTo>
                  <a:pt x="0" y="191"/>
                </a:lnTo>
                <a:lnTo>
                  <a:pt x="0" y="0"/>
                </a:lnTo>
                <a:lnTo>
                  <a:pt x="13" y="0"/>
                </a:lnTo>
                <a:lnTo>
                  <a:pt x="13" y="19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3" name="Freeform 64"/>
          <p:cNvSpPr>
            <a:spLocks/>
          </p:cNvSpPr>
          <p:nvPr/>
        </p:nvSpPr>
        <p:spPr bwMode="auto">
          <a:xfrm>
            <a:off x="4583113" y="4649788"/>
            <a:ext cx="20637" cy="306387"/>
          </a:xfrm>
          <a:custGeom>
            <a:avLst/>
            <a:gdLst>
              <a:gd name="T0" fmla="*/ 20637 w 13"/>
              <a:gd name="T1" fmla="*/ 306387 h 193"/>
              <a:gd name="T2" fmla="*/ 0 w 13"/>
              <a:gd name="T3" fmla="*/ 306387 h 193"/>
              <a:gd name="T4" fmla="*/ 0 w 13"/>
              <a:gd name="T5" fmla="*/ 6350 h 193"/>
              <a:gd name="T6" fmla="*/ 11112 w 13"/>
              <a:gd name="T7" fmla="*/ 0 h 193"/>
              <a:gd name="T8" fmla="*/ 20637 w 13"/>
              <a:gd name="T9" fmla="*/ 6350 h 193"/>
              <a:gd name="T10" fmla="*/ 20637 w 13"/>
              <a:gd name="T11" fmla="*/ 306387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93"/>
              <a:gd name="T20" fmla="*/ 13 w 1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93">
                <a:moveTo>
                  <a:pt x="13" y="193"/>
                </a:moveTo>
                <a:lnTo>
                  <a:pt x="0" y="193"/>
                </a:lnTo>
                <a:lnTo>
                  <a:pt x="0" y="4"/>
                </a:lnTo>
                <a:lnTo>
                  <a:pt x="7" y="0"/>
                </a:lnTo>
                <a:lnTo>
                  <a:pt x="13" y="4"/>
                </a:lnTo>
                <a:lnTo>
                  <a:pt x="13" y="19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4" name="Freeform 65"/>
          <p:cNvSpPr>
            <a:spLocks/>
          </p:cNvSpPr>
          <p:nvPr/>
        </p:nvSpPr>
        <p:spPr bwMode="auto">
          <a:xfrm>
            <a:off x="2093913" y="3416300"/>
            <a:ext cx="414337" cy="455613"/>
          </a:xfrm>
          <a:custGeom>
            <a:avLst/>
            <a:gdLst>
              <a:gd name="T0" fmla="*/ 404052 w 282"/>
              <a:gd name="T1" fmla="*/ 0 h 287"/>
              <a:gd name="T2" fmla="*/ 414337 w 282"/>
              <a:gd name="T3" fmla="*/ 4763 h 287"/>
              <a:gd name="T4" fmla="*/ 404052 w 282"/>
              <a:gd name="T5" fmla="*/ 30163 h 287"/>
              <a:gd name="T6" fmla="*/ 8816 w 282"/>
              <a:gd name="T7" fmla="*/ 455613 h 287"/>
              <a:gd name="T8" fmla="*/ 0 w 282"/>
              <a:gd name="T9" fmla="*/ 452438 h 287"/>
              <a:gd name="T10" fmla="*/ 0 w 282"/>
              <a:gd name="T11" fmla="*/ 439738 h 287"/>
              <a:gd name="T12" fmla="*/ 404052 w 282"/>
              <a:gd name="T13" fmla="*/ 0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2"/>
              <a:gd name="T22" fmla="*/ 0 h 287"/>
              <a:gd name="T23" fmla="*/ 282 w 282"/>
              <a:gd name="T24" fmla="*/ 287 h 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2" h="287">
                <a:moveTo>
                  <a:pt x="275" y="0"/>
                </a:moveTo>
                <a:lnTo>
                  <a:pt x="282" y="3"/>
                </a:lnTo>
                <a:lnTo>
                  <a:pt x="275" y="19"/>
                </a:lnTo>
                <a:lnTo>
                  <a:pt x="6" y="287"/>
                </a:lnTo>
                <a:lnTo>
                  <a:pt x="0" y="285"/>
                </a:lnTo>
                <a:lnTo>
                  <a:pt x="0" y="277"/>
                </a:lnTo>
                <a:lnTo>
                  <a:pt x="27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5" name="Freeform 66"/>
          <p:cNvSpPr>
            <a:spLocks/>
          </p:cNvSpPr>
          <p:nvPr/>
        </p:nvSpPr>
        <p:spPr bwMode="auto">
          <a:xfrm>
            <a:off x="2084388" y="3868738"/>
            <a:ext cx="17462" cy="463550"/>
          </a:xfrm>
          <a:custGeom>
            <a:avLst/>
            <a:gdLst>
              <a:gd name="T0" fmla="*/ 17462 w 13"/>
              <a:gd name="T1" fmla="*/ 463550 h 292"/>
              <a:gd name="T2" fmla="*/ 0 w 13"/>
              <a:gd name="T3" fmla="*/ 463550 h 292"/>
              <a:gd name="T4" fmla="*/ 0 w 13"/>
              <a:gd name="T5" fmla="*/ 3175 h 292"/>
              <a:gd name="T6" fmla="*/ 9403 w 13"/>
              <a:gd name="T7" fmla="*/ 0 h 292"/>
              <a:gd name="T8" fmla="*/ 17462 w 13"/>
              <a:gd name="T9" fmla="*/ 3175 h 292"/>
              <a:gd name="T10" fmla="*/ 17462 w 13"/>
              <a:gd name="T11" fmla="*/ 463550 h 2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92"/>
              <a:gd name="T20" fmla="*/ 13 w 13"/>
              <a:gd name="T21" fmla="*/ 292 h 2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92">
                <a:moveTo>
                  <a:pt x="13" y="292"/>
                </a:moveTo>
                <a:lnTo>
                  <a:pt x="0" y="292"/>
                </a:lnTo>
                <a:lnTo>
                  <a:pt x="0" y="2"/>
                </a:lnTo>
                <a:lnTo>
                  <a:pt x="7" y="0"/>
                </a:lnTo>
                <a:lnTo>
                  <a:pt x="13" y="2"/>
                </a:lnTo>
                <a:lnTo>
                  <a:pt x="13" y="29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6" name="Freeform 67"/>
          <p:cNvSpPr>
            <a:spLocks/>
          </p:cNvSpPr>
          <p:nvPr/>
        </p:nvSpPr>
        <p:spPr bwMode="auto">
          <a:xfrm>
            <a:off x="1582738" y="4356100"/>
            <a:ext cx="531812" cy="344488"/>
          </a:xfrm>
          <a:custGeom>
            <a:avLst/>
            <a:gdLst>
              <a:gd name="T0" fmla="*/ 8790 w 363"/>
              <a:gd name="T1" fmla="*/ 344488 h 217"/>
              <a:gd name="T2" fmla="*/ 0 w 363"/>
              <a:gd name="T3" fmla="*/ 327025 h 217"/>
              <a:gd name="T4" fmla="*/ 524487 w 363"/>
              <a:gd name="T5" fmla="*/ 0 h 217"/>
              <a:gd name="T6" fmla="*/ 531812 w 363"/>
              <a:gd name="T7" fmla="*/ 17463 h 217"/>
              <a:gd name="T8" fmla="*/ 8790 w 363"/>
              <a:gd name="T9" fmla="*/ 34448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217"/>
              <a:gd name="T17" fmla="*/ 363 w 363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217">
                <a:moveTo>
                  <a:pt x="6" y="217"/>
                </a:moveTo>
                <a:lnTo>
                  <a:pt x="0" y="206"/>
                </a:lnTo>
                <a:lnTo>
                  <a:pt x="358" y="0"/>
                </a:lnTo>
                <a:lnTo>
                  <a:pt x="363" y="11"/>
                </a:lnTo>
                <a:lnTo>
                  <a:pt x="6" y="21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Freeform 68"/>
          <p:cNvSpPr>
            <a:spLocks/>
          </p:cNvSpPr>
          <p:nvPr/>
        </p:nvSpPr>
        <p:spPr bwMode="auto">
          <a:xfrm>
            <a:off x="1565275" y="4279900"/>
            <a:ext cx="531813" cy="344488"/>
          </a:xfrm>
          <a:custGeom>
            <a:avLst/>
            <a:gdLst>
              <a:gd name="T0" fmla="*/ 8790 w 363"/>
              <a:gd name="T1" fmla="*/ 344488 h 217"/>
              <a:gd name="T2" fmla="*/ 0 w 363"/>
              <a:gd name="T3" fmla="*/ 327025 h 217"/>
              <a:gd name="T4" fmla="*/ 524488 w 363"/>
              <a:gd name="T5" fmla="*/ 0 h 217"/>
              <a:gd name="T6" fmla="*/ 531813 w 363"/>
              <a:gd name="T7" fmla="*/ 17463 h 217"/>
              <a:gd name="T8" fmla="*/ 8790 w 363"/>
              <a:gd name="T9" fmla="*/ 34448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217"/>
              <a:gd name="T17" fmla="*/ 363 w 363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217">
                <a:moveTo>
                  <a:pt x="6" y="217"/>
                </a:moveTo>
                <a:lnTo>
                  <a:pt x="0" y="206"/>
                </a:lnTo>
                <a:lnTo>
                  <a:pt x="358" y="0"/>
                </a:lnTo>
                <a:lnTo>
                  <a:pt x="363" y="11"/>
                </a:lnTo>
                <a:lnTo>
                  <a:pt x="6" y="21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8" name="Rectangle 69"/>
          <p:cNvSpPr>
            <a:spLocks noChangeArrowheads="1"/>
          </p:cNvSpPr>
          <p:nvPr/>
        </p:nvSpPr>
        <p:spPr bwMode="auto">
          <a:xfrm>
            <a:off x="1576388" y="4649788"/>
            <a:ext cx="20637" cy="506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9" name="Freeform 70"/>
          <p:cNvSpPr>
            <a:spLocks/>
          </p:cNvSpPr>
          <p:nvPr/>
        </p:nvSpPr>
        <p:spPr bwMode="auto">
          <a:xfrm>
            <a:off x="1735138" y="5251450"/>
            <a:ext cx="984250" cy="20638"/>
          </a:xfrm>
          <a:custGeom>
            <a:avLst/>
            <a:gdLst>
              <a:gd name="T0" fmla="*/ 0 w 672"/>
              <a:gd name="T1" fmla="*/ 20638 h 13"/>
              <a:gd name="T2" fmla="*/ 0 w 672"/>
              <a:gd name="T3" fmla="*/ 0 h 13"/>
              <a:gd name="T4" fmla="*/ 972533 w 672"/>
              <a:gd name="T5" fmla="*/ 0 h 13"/>
              <a:gd name="T6" fmla="*/ 984250 w 672"/>
              <a:gd name="T7" fmla="*/ 11113 h 13"/>
              <a:gd name="T8" fmla="*/ 973997 w 672"/>
              <a:gd name="T9" fmla="*/ 20638 h 13"/>
              <a:gd name="T10" fmla="*/ 0 w 672"/>
              <a:gd name="T11" fmla="*/ 20638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13"/>
              <a:gd name="T20" fmla="*/ 672 w 672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13">
                <a:moveTo>
                  <a:pt x="0" y="13"/>
                </a:moveTo>
                <a:lnTo>
                  <a:pt x="0" y="0"/>
                </a:lnTo>
                <a:lnTo>
                  <a:pt x="664" y="0"/>
                </a:lnTo>
                <a:lnTo>
                  <a:pt x="672" y="7"/>
                </a:lnTo>
                <a:lnTo>
                  <a:pt x="665" y="13"/>
                </a:lnTo>
                <a:lnTo>
                  <a:pt x="0" y="1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0" name="Freeform 71"/>
          <p:cNvSpPr>
            <a:spLocks/>
          </p:cNvSpPr>
          <p:nvPr/>
        </p:nvSpPr>
        <p:spPr bwMode="auto">
          <a:xfrm>
            <a:off x="1957388" y="3778250"/>
            <a:ext cx="133350" cy="93663"/>
          </a:xfrm>
          <a:custGeom>
            <a:avLst/>
            <a:gdLst>
              <a:gd name="T0" fmla="*/ 0 w 91"/>
              <a:gd name="T1" fmla="*/ 15875 h 59"/>
              <a:gd name="T2" fmla="*/ 8792 w 91"/>
              <a:gd name="T3" fmla="*/ 0 h 59"/>
              <a:gd name="T4" fmla="*/ 133350 w 91"/>
              <a:gd name="T5" fmla="*/ 77788 h 59"/>
              <a:gd name="T6" fmla="*/ 133350 w 91"/>
              <a:gd name="T7" fmla="*/ 90488 h 59"/>
              <a:gd name="T8" fmla="*/ 126023 w 91"/>
              <a:gd name="T9" fmla="*/ 93663 h 59"/>
              <a:gd name="T10" fmla="*/ 0 w 91"/>
              <a:gd name="T11" fmla="*/ 15875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59"/>
              <a:gd name="T20" fmla="*/ 91 w 91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59">
                <a:moveTo>
                  <a:pt x="0" y="10"/>
                </a:moveTo>
                <a:lnTo>
                  <a:pt x="6" y="0"/>
                </a:lnTo>
                <a:lnTo>
                  <a:pt x="91" y="49"/>
                </a:lnTo>
                <a:lnTo>
                  <a:pt x="91" y="57"/>
                </a:lnTo>
                <a:lnTo>
                  <a:pt x="86" y="59"/>
                </a:ln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1" name="Freeform 72"/>
          <p:cNvSpPr>
            <a:spLocks/>
          </p:cNvSpPr>
          <p:nvPr/>
        </p:nvSpPr>
        <p:spPr bwMode="auto">
          <a:xfrm>
            <a:off x="3052763" y="2428875"/>
            <a:ext cx="230187" cy="153988"/>
          </a:xfrm>
          <a:custGeom>
            <a:avLst/>
            <a:gdLst>
              <a:gd name="T0" fmla="*/ 230187 w 157"/>
              <a:gd name="T1" fmla="*/ 136525 h 97"/>
              <a:gd name="T2" fmla="*/ 219924 w 157"/>
              <a:gd name="T3" fmla="*/ 153988 h 97"/>
              <a:gd name="T4" fmla="*/ 0 w 157"/>
              <a:gd name="T5" fmla="*/ 14288 h 97"/>
              <a:gd name="T6" fmla="*/ 0 w 157"/>
              <a:gd name="T7" fmla="*/ 3175 h 97"/>
              <a:gd name="T8" fmla="*/ 10263 w 157"/>
              <a:gd name="T9" fmla="*/ 0 h 97"/>
              <a:gd name="T10" fmla="*/ 230187 w 157"/>
              <a:gd name="T11" fmla="*/ 136525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"/>
              <a:gd name="T19" fmla="*/ 0 h 97"/>
              <a:gd name="T20" fmla="*/ 157 w 157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" h="97">
                <a:moveTo>
                  <a:pt x="157" y="86"/>
                </a:moveTo>
                <a:lnTo>
                  <a:pt x="150" y="97"/>
                </a:lnTo>
                <a:lnTo>
                  <a:pt x="0" y="9"/>
                </a:lnTo>
                <a:lnTo>
                  <a:pt x="0" y="2"/>
                </a:lnTo>
                <a:lnTo>
                  <a:pt x="7" y="0"/>
                </a:lnTo>
                <a:lnTo>
                  <a:pt x="157" y="8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2" name="Freeform 73"/>
          <p:cNvSpPr>
            <a:spLocks/>
          </p:cNvSpPr>
          <p:nvPr/>
        </p:nvSpPr>
        <p:spPr bwMode="auto">
          <a:xfrm>
            <a:off x="2497138" y="3421063"/>
            <a:ext cx="19050" cy="395287"/>
          </a:xfrm>
          <a:custGeom>
            <a:avLst/>
            <a:gdLst>
              <a:gd name="T0" fmla="*/ 19050 w 13"/>
              <a:gd name="T1" fmla="*/ 395287 h 249"/>
              <a:gd name="T2" fmla="*/ 0 w 13"/>
              <a:gd name="T3" fmla="*/ 395287 h 249"/>
              <a:gd name="T4" fmla="*/ 0 w 13"/>
              <a:gd name="T5" fmla="*/ 25400 h 249"/>
              <a:gd name="T6" fmla="*/ 10258 w 13"/>
              <a:gd name="T7" fmla="*/ 0 h 249"/>
              <a:gd name="T8" fmla="*/ 19050 w 13"/>
              <a:gd name="T9" fmla="*/ 0 h 249"/>
              <a:gd name="T10" fmla="*/ 19050 w 13"/>
              <a:gd name="T11" fmla="*/ 395287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49"/>
              <a:gd name="T20" fmla="*/ 13 w 13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49">
                <a:moveTo>
                  <a:pt x="13" y="249"/>
                </a:moveTo>
                <a:lnTo>
                  <a:pt x="0" y="249"/>
                </a:lnTo>
                <a:lnTo>
                  <a:pt x="0" y="16"/>
                </a:lnTo>
                <a:lnTo>
                  <a:pt x="7" y="0"/>
                </a:lnTo>
                <a:lnTo>
                  <a:pt x="13" y="0"/>
                </a:lnTo>
                <a:lnTo>
                  <a:pt x="13" y="2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3" name="Rectangle 74"/>
          <p:cNvSpPr>
            <a:spLocks noChangeArrowheads="1"/>
          </p:cNvSpPr>
          <p:nvPr/>
        </p:nvSpPr>
        <p:spPr bwMode="auto">
          <a:xfrm>
            <a:off x="5124450" y="2370138"/>
            <a:ext cx="19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4" name="Rectangle 75"/>
          <p:cNvSpPr>
            <a:spLocks noChangeArrowheads="1"/>
          </p:cNvSpPr>
          <p:nvPr/>
        </p:nvSpPr>
        <p:spPr bwMode="auto">
          <a:xfrm>
            <a:off x="4489450" y="722313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5" name="Rectangle 76"/>
          <p:cNvSpPr>
            <a:spLocks noChangeArrowheads="1"/>
          </p:cNvSpPr>
          <p:nvPr/>
        </p:nvSpPr>
        <p:spPr bwMode="auto">
          <a:xfrm>
            <a:off x="4827588" y="838200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6" name="Rectangle 77"/>
          <p:cNvSpPr>
            <a:spLocks noChangeArrowheads="1"/>
          </p:cNvSpPr>
          <p:nvPr/>
        </p:nvSpPr>
        <p:spPr bwMode="auto">
          <a:xfrm>
            <a:off x="3475038" y="722313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7" name="Rectangle 78"/>
          <p:cNvSpPr>
            <a:spLocks noChangeArrowheads="1"/>
          </p:cNvSpPr>
          <p:nvPr/>
        </p:nvSpPr>
        <p:spPr bwMode="auto">
          <a:xfrm>
            <a:off x="3814763" y="838200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8" name="Rectangle 79"/>
          <p:cNvSpPr>
            <a:spLocks noChangeArrowheads="1"/>
          </p:cNvSpPr>
          <p:nvPr/>
        </p:nvSpPr>
        <p:spPr bwMode="auto">
          <a:xfrm>
            <a:off x="2279650" y="1355725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69" name="Rectangle 80"/>
          <p:cNvSpPr>
            <a:spLocks noChangeArrowheads="1"/>
          </p:cNvSpPr>
          <p:nvPr/>
        </p:nvSpPr>
        <p:spPr bwMode="auto">
          <a:xfrm>
            <a:off x="1082675" y="2276475"/>
            <a:ext cx="769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OOCC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0" name="Rectangle 81"/>
          <p:cNvSpPr>
            <a:spLocks noChangeArrowheads="1"/>
          </p:cNvSpPr>
          <p:nvPr/>
        </p:nvSpPr>
        <p:spPr bwMode="auto">
          <a:xfrm>
            <a:off x="1809750" y="227647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1" name="Rectangle 82"/>
          <p:cNvSpPr>
            <a:spLocks noChangeArrowheads="1"/>
          </p:cNvSpPr>
          <p:nvPr/>
        </p:nvSpPr>
        <p:spPr bwMode="auto">
          <a:xfrm>
            <a:off x="1952625" y="2392363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2" name="Rectangle 83"/>
          <p:cNvSpPr>
            <a:spLocks noChangeArrowheads="1"/>
          </p:cNvSpPr>
          <p:nvPr/>
        </p:nvSpPr>
        <p:spPr bwMode="auto">
          <a:xfrm>
            <a:off x="3319463" y="239077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3" name="Rectangle 84"/>
          <p:cNvSpPr>
            <a:spLocks noChangeArrowheads="1"/>
          </p:cNvSpPr>
          <p:nvPr/>
        </p:nvSpPr>
        <p:spPr bwMode="auto">
          <a:xfrm>
            <a:off x="3489325" y="2506663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4" name="Rectangle 85"/>
          <p:cNvSpPr>
            <a:spLocks noChangeArrowheads="1"/>
          </p:cNvSpPr>
          <p:nvPr/>
        </p:nvSpPr>
        <p:spPr bwMode="auto">
          <a:xfrm>
            <a:off x="3584575" y="239077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5" name="Rectangle 86"/>
          <p:cNvSpPr>
            <a:spLocks noChangeArrowheads="1"/>
          </p:cNvSpPr>
          <p:nvPr/>
        </p:nvSpPr>
        <p:spPr bwMode="auto">
          <a:xfrm>
            <a:off x="2443163" y="3821113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6" name="Rectangle 87"/>
          <p:cNvSpPr>
            <a:spLocks noChangeArrowheads="1"/>
          </p:cNvSpPr>
          <p:nvPr/>
        </p:nvSpPr>
        <p:spPr bwMode="auto">
          <a:xfrm>
            <a:off x="2781300" y="3935413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7" name="Rectangle 88"/>
          <p:cNvSpPr>
            <a:spLocks noChangeArrowheads="1"/>
          </p:cNvSpPr>
          <p:nvPr/>
        </p:nvSpPr>
        <p:spPr bwMode="auto">
          <a:xfrm>
            <a:off x="1254125" y="3605213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78" name="Rectangle 89"/>
          <p:cNvSpPr>
            <a:spLocks noChangeArrowheads="1"/>
          </p:cNvSpPr>
          <p:nvPr/>
        </p:nvSpPr>
        <p:spPr bwMode="auto">
          <a:xfrm>
            <a:off x="1422400" y="3721100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dirty="0"/>
              <a:t>3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9479" name="Rectangle 90"/>
          <p:cNvSpPr>
            <a:spLocks noChangeArrowheads="1"/>
          </p:cNvSpPr>
          <p:nvPr/>
        </p:nvSpPr>
        <p:spPr bwMode="auto">
          <a:xfrm>
            <a:off x="1517650" y="3605213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0" name="Rectangle 91"/>
          <p:cNvSpPr>
            <a:spLocks noChangeArrowheads="1"/>
          </p:cNvSpPr>
          <p:nvPr/>
        </p:nvSpPr>
        <p:spPr bwMode="auto">
          <a:xfrm>
            <a:off x="6515100" y="2622550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1" name="Rectangle 92"/>
          <p:cNvSpPr>
            <a:spLocks noChangeArrowheads="1"/>
          </p:cNvSpPr>
          <p:nvPr/>
        </p:nvSpPr>
        <p:spPr bwMode="auto">
          <a:xfrm>
            <a:off x="6853238" y="2738438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2" name="Rectangle 93"/>
          <p:cNvSpPr>
            <a:spLocks noChangeArrowheads="1"/>
          </p:cNvSpPr>
          <p:nvPr/>
        </p:nvSpPr>
        <p:spPr bwMode="auto">
          <a:xfrm>
            <a:off x="5500688" y="3255963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3" name="Rectangle 94"/>
          <p:cNvSpPr>
            <a:spLocks noChangeArrowheads="1"/>
          </p:cNvSpPr>
          <p:nvPr/>
        </p:nvSpPr>
        <p:spPr bwMode="auto">
          <a:xfrm>
            <a:off x="4522788" y="2833688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4" name="Rectangle 95"/>
          <p:cNvSpPr>
            <a:spLocks noChangeArrowheads="1"/>
          </p:cNvSpPr>
          <p:nvPr/>
        </p:nvSpPr>
        <p:spPr bwMode="auto">
          <a:xfrm>
            <a:off x="3508375" y="281305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5" name="Rectangle 96"/>
          <p:cNvSpPr>
            <a:spLocks noChangeArrowheads="1"/>
          </p:cNvSpPr>
          <p:nvPr/>
        </p:nvSpPr>
        <p:spPr bwMode="auto">
          <a:xfrm>
            <a:off x="2725738" y="3194050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6" name="Rectangle 97"/>
          <p:cNvSpPr>
            <a:spLocks noChangeArrowheads="1"/>
          </p:cNvSpPr>
          <p:nvPr/>
        </p:nvSpPr>
        <p:spPr bwMode="auto">
          <a:xfrm>
            <a:off x="2894013" y="3308350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7" name="Rectangle 98"/>
          <p:cNvSpPr>
            <a:spLocks noChangeArrowheads="1"/>
          </p:cNvSpPr>
          <p:nvPr/>
        </p:nvSpPr>
        <p:spPr bwMode="auto">
          <a:xfrm>
            <a:off x="2989263" y="3194050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8" name="Rectangle 99"/>
          <p:cNvSpPr>
            <a:spLocks noChangeArrowheads="1"/>
          </p:cNvSpPr>
          <p:nvPr/>
        </p:nvSpPr>
        <p:spPr bwMode="auto">
          <a:xfrm>
            <a:off x="4522788" y="4987925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89" name="Rectangle 100"/>
          <p:cNvSpPr>
            <a:spLocks noChangeArrowheads="1"/>
          </p:cNvSpPr>
          <p:nvPr/>
        </p:nvSpPr>
        <p:spPr bwMode="auto">
          <a:xfrm>
            <a:off x="5580063" y="4368800"/>
            <a:ext cx="706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CH=N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90" name="Rectangle 101"/>
          <p:cNvSpPr>
            <a:spLocks noChangeArrowheads="1"/>
          </p:cNvSpPr>
          <p:nvPr/>
        </p:nvSpPr>
        <p:spPr bwMode="auto">
          <a:xfrm>
            <a:off x="6419850" y="4365625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91" name="Rectangle 102"/>
          <p:cNvSpPr>
            <a:spLocks noChangeArrowheads="1"/>
          </p:cNvSpPr>
          <p:nvPr/>
        </p:nvSpPr>
        <p:spPr bwMode="auto">
          <a:xfrm>
            <a:off x="7586663" y="4365625"/>
            <a:ext cx="642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N-CH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92" name="Rectangle 103"/>
          <p:cNvSpPr>
            <a:spLocks noChangeArrowheads="1"/>
          </p:cNvSpPr>
          <p:nvPr/>
        </p:nvSpPr>
        <p:spPr bwMode="auto">
          <a:xfrm>
            <a:off x="8174038" y="4481513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93" name="Rectangle 104"/>
          <p:cNvSpPr>
            <a:spLocks noChangeArrowheads="1"/>
          </p:cNvSpPr>
          <p:nvPr/>
        </p:nvSpPr>
        <p:spPr bwMode="auto">
          <a:xfrm>
            <a:off x="2474913" y="4524375"/>
            <a:ext cx="19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94" name="Rectangle 105"/>
          <p:cNvSpPr>
            <a:spLocks noChangeArrowheads="1"/>
          </p:cNvSpPr>
          <p:nvPr/>
        </p:nvSpPr>
        <p:spPr bwMode="auto">
          <a:xfrm>
            <a:off x="3751263" y="5583238"/>
            <a:ext cx="19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95" name="Rectangle 106"/>
          <p:cNvSpPr>
            <a:spLocks noChangeArrowheads="1"/>
          </p:cNvSpPr>
          <p:nvPr/>
        </p:nvSpPr>
        <p:spPr bwMode="auto">
          <a:xfrm>
            <a:off x="2635250" y="5768975"/>
            <a:ext cx="37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96" name="Rectangle 107"/>
          <p:cNvSpPr>
            <a:spLocks noChangeArrowheads="1"/>
          </p:cNvSpPr>
          <p:nvPr/>
        </p:nvSpPr>
        <p:spPr bwMode="auto">
          <a:xfrm>
            <a:off x="2974975" y="5884863"/>
            <a:ext cx="1074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97" name="Rectangle 108"/>
          <p:cNvSpPr>
            <a:spLocks noChangeArrowheads="1"/>
          </p:cNvSpPr>
          <p:nvPr/>
        </p:nvSpPr>
        <p:spPr bwMode="auto">
          <a:xfrm>
            <a:off x="3983038" y="6096000"/>
            <a:ext cx="4911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i="1"/>
              <a:t>Maggi N, Pasqualuci C, Ballotta R, Sensi P.</a:t>
            </a:r>
          </a:p>
          <a:p>
            <a:pPr algn="r"/>
            <a:r>
              <a:rPr lang="en-US" sz="2000" i="1"/>
              <a:t>Chemotherapy 1966;11:285-92</a:t>
            </a:r>
          </a:p>
        </p:txBody>
      </p:sp>
      <p:sp>
        <p:nvSpPr>
          <p:cNvPr id="59498" name="Rectangle 110"/>
          <p:cNvSpPr>
            <a:spLocks noChangeArrowheads="1"/>
          </p:cNvSpPr>
          <p:nvPr/>
        </p:nvSpPr>
        <p:spPr bwMode="auto">
          <a:xfrm>
            <a:off x="3973513" y="1957388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99" name="Rectangle 111"/>
          <p:cNvSpPr>
            <a:spLocks noChangeArrowheads="1"/>
          </p:cNvSpPr>
          <p:nvPr/>
        </p:nvSpPr>
        <p:spPr bwMode="auto">
          <a:xfrm>
            <a:off x="2179638" y="152400"/>
            <a:ext cx="50398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/>
              <a:t>Chemical Structure of Rifampicin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500" name="Rectangle 112"/>
          <p:cNvSpPr>
            <a:spLocks noChangeArrowheads="1"/>
          </p:cNvSpPr>
          <p:nvPr/>
        </p:nvSpPr>
        <p:spPr bwMode="auto">
          <a:xfrm>
            <a:off x="1495425" y="5154613"/>
            <a:ext cx="19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501" name="Freeform 114"/>
          <p:cNvSpPr>
            <a:spLocks/>
          </p:cNvSpPr>
          <p:nvPr/>
        </p:nvSpPr>
        <p:spPr bwMode="auto">
          <a:xfrm>
            <a:off x="3094038" y="3429000"/>
            <a:ext cx="23812" cy="307975"/>
          </a:xfrm>
          <a:custGeom>
            <a:avLst/>
            <a:gdLst>
              <a:gd name="T0" fmla="*/ 23812 w 13"/>
              <a:gd name="T1" fmla="*/ 303213 h 194"/>
              <a:gd name="T2" fmla="*/ 10990 w 13"/>
              <a:gd name="T3" fmla="*/ 307975 h 194"/>
              <a:gd name="T4" fmla="*/ 0 w 13"/>
              <a:gd name="T5" fmla="*/ 303213 h 194"/>
              <a:gd name="T6" fmla="*/ 0 w 13"/>
              <a:gd name="T7" fmla="*/ 0 h 194"/>
              <a:gd name="T8" fmla="*/ 23812 w 13"/>
              <a:gd name="T9" fmla="*/ 0 h 194"/>
              <a:gd name="T10" fmla="*/ 23812 w 13"/>
              <a:gd name="T11" fmla="*/ 303213 h 1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94"/>
              <a:gd name="T20" fmla="*/ 13 w 13"/>
              <a:gd name="T21" fmla="*/ 194 h 1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94">
                <a:moveTo>
                  <a:pt x="13" y="191"/>
                </a:moveTo>
                <a:lnTo>
                  <a:pt x="6" y="194"/>
                </a:lnTo>
                <a:lnTo>
                  <a:pt x="0" y="191"/>
                </a:lnTo>
                <a:lnTo>
                  <a:pt x="0" y="0"/>
                </a:lnTo>
                <a:lnTo>
                  <a:pt x="13" y="0"/>
                </a:lnTo>
                <a:lnTo>
                  <a:pt x="13" y="19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866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" y="211874"/>
            <a:ext cx="9085629" cy="6646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rcRect b="5446"/>
          <a:stretch>
            <a:fillRect/>
          </a:stretch>
        </p:blipFill>
        <p:spPr>
          <a:xfrm>
            <a:off x="404036" y="-11231"/>
            <a:ext cx="8442251" cy="68692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753"/>
            <a:ext cx="9093787" cy="6549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50196" y="2094614"/>
            <a:ext cx="5857916" cy="226828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43108" y="2360427"/>
            <a:ext cx="5857916" cy="2339163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57284" y="4752754"/>
            <a:ext cx="5857916" cy="318976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0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91724"/>
              </p:ext>
            </p:extLst>
          </p:nvPr>
        </p:nvGraphicFramePr>
        <p:xfrm>
          <a:off x="0" y="234597"/>
          <a:ext cx="9144000" cy="6072505"/>
        </p:xfrm>
        <a:graphic>
          <a:graphicData uri="http://schemas.openxmlformats.org/drawingml/2006/table">
            <a:tbl>
              <a:tblPr/>
              <a:tblGrid>
                <a:gridCol w="301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5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Efficacy, effectiveness, efficiency…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Efficacy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can the drug do? (ideal conditions, simulated in clinical trial settings: factually evaluating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failure and relapse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frequency)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Effectiveness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the drug do? (usual conditions, evaluated in field implementation, factually evaluating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all adverse outcome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frequency)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Efficiency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does it take / cost to make it work?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.EMF"/>
          <p:cNvPicPr>
            <a:picLocks noChangeAspect="1"/>
          </p:cNvPicPr>
          <p:nvPr/>
        </p:nvPicPr>
        <p:blipFill>
          <a:blip r:embed="rId3"/>
          <a:srcRect r="10056"/>
          <a:stretch>
            <a:fillRect/>
          </a:stretch>
        </p:blipFill>
        <p:spPr>
          <a:xfrm>
            <a:off x="293665" y="0"/>
            <a:ext cx="885033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37" name="Group 1049"/>
          <p:cNvGraphicFramePr>
            <a:graphicFrameLocks noGrp="1"/>
          </p:cNvGraphicFramePr>
          <p:nvPr/>
        </p:nvGraphicFramePr>
        <p:xfrm>
          <a:off x="381000" y="457200"/>
          <a:ext cx="8610600" cy="591312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 Adverse Drug Events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5 per 100)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(≥1 per 100 and &lt; 5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Infrequent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1 per 1,000 and &lt; 1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(≤ 1 per 1,000)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Bilirubin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elevations in the beginning of treatment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Orange discoloration of urine and tears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 enzyme elevations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Pruritus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 syndrome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 fever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Interstitial nephritis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Glomerulonephritis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Renal failure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 epidermal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necrolysis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Oligomenorrhea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Amenorrhea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Anaphylactic shock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Thrombocytopenia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Neutropenia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Leukopenia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Hemolytic anemia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Pseudomembranous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colitis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Eosinophilic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colitis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Lupus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erythematosus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Myopathy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83" name="Group 27"/>
          <p:cNvGraphicFramePr>
            <a:graphicFrameLocks noGrp="1"/>
          </p:cNvGraphicFramePr>
          <p:nvPr/>
        </p:nvGraphicFramePr>
        <p:xfrm>
          <a:off x="323850" y="333375"/>
          <a:ext cx="8785225" cy="566928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 Interactions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rifampicin potentiated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rifampicin opposed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 of drug potentiated by rifampicin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 of drug opposed by rifampicin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trimoxazole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Acetominophen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arrhythmics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Anti-asthmatics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Anti-coagulants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fungals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malarials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Anti-retroviral  protease inhibitors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Barbiturates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Benzodiapezins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Beta blockers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Immunosuppressants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Cardiac glycosides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Opioids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 K and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Trimethoprim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3"/>
          <p:cNvSpPr>
            <a:spLocks/>
          </p:cNvSpPr>
          <p:nvPr/>
        </p:nvSpPr>
        <p:spPr bwMode="auto">
          <a:xfrm>
            <a:off x="3168650" y="3182938"/>
            <a:ext cx="33338" cy="1008062"/>
          </a:xfrm>
          <a:custGeom>
            <a:avLst/>
            <a:gdLst>
              <a:gd name="T0" fmla="*/ 33338 w 21"/>
              <a:gd name="T1" fmla="*/ 992187 h 635"/>
              <a:gd name="T2" fmla="*/ 0 w 21"/>
              <a:gd name="T3" fmla="*/ 1008062 h 635"/>
              <a:gd name="T4" fmla="*/ 0 w 21"/>
              <a:gd name="T5" fmla="*/ 0 h 635"/>
              <a:gd name="T6" fmla="*/ 33338 w 21"/>
              <a:gd name="T7" fmla="*/ 15875 h 635"/>
              <a:gd name="T8" fmla="*/ 33338 w 21"/>
              <a:gd name="T9" fmla="*/ 99218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635"/>
              <a:gd name="T17" fmla="*/ 21 w 21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635">
                <a:moveTo>
                  <a:pt x="21" y="625"/>
                </a:moveTo>
                <a:lnTo>
                  <a:pt x="0" y="635"/>
                </a:lnTo>
                <a:lnTo>
                  <a:pt x="0" y="0"/>
                </a:lnTo>
                <a:lnTo>
                  <a:pt x="21" y="10"/>
                </a:lnTo>
                <a:lnTo>
                  <a:pt x="21" y="62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287713" y="3259138"/>
            <a:ext cx="33337" cy="857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2" name="Freeform 5"/>
          <p:cNvSpPr>
            <a:spLocks/>
          </p:cNvSpPr>
          <p:nvPr/>
        </p:nvSpPr>
        <p:spPr bwMode="auto">
          <a:xfrm>
            <a:off x="3168650" y="4175125"/>
            <a:ext cx="690563" cy="406400"/>
          </a:xfrm>
          <a:custGeom>
            <a:avLst/>
            <a:gdLst>
              <a:gd name="T0" fmla="*/ 690563 w 435"/>
              <a:gd name="T1" fmla="*/ 381000 h 256"/>
              <a:gd name="T2" fmla="*/ 674688 w 435"/>
              <a:gd name="T3" fmla="*/ 406400 h 256"/>
              <a:gd name="T4" fmla="*/ 0 w 435"/>
              <a:gd name="T5" fmla="*/ 15875 h 256"/>
              <a:gd name="T6" fmla="*/ 33338 w 435"/>
              <a:gd name="T7" fmla="*/ 0 h 256"/>
              <a:gd name="T8" fmla="*/ 690563 w 435"/>
              <a:gd name="T9" fmla="*/ 38100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5"/>
              <a:gd name="T16" fmla="*/ 0 h 256"/>
              <a:gd name="T17" fmla="*/ 435 w 435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5" h="256">
                <a:moveTo>
                  <a:pt x="435" y="240"/>
                </a:moveTo>
                <a:lnTo>
                  <a:pt x="425" y="256"/>
                </a:lnTo>
                <a:lnTo>
                  <a:pt x="0" y="10"/>
                </a:lnTo>
                <a:lnTo>
                  <a:pt x="21" y="0"/>
                </a:lnTo>
                <a:lnTo>
                  <a:pt x="435" y="24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Freeform 6"/>
          <p:cNvSpPr>
            <a:spLocks/>
          </p:cNvSpPr>
          <p:nvPr/>
        </p:nvSpPr>
        <p:spPr bwMode="auto">
          <a:xfrm>
            <a:off x="4229100" y="4175125"/>
            <a:ext cx="688975" cy="403225"/>
          </a:xfrm>
          <a:custGeom>
            <a:avLst/>
            <a:gdLst>
              <a:gd name="T0" fmla="*/ 655638 w 434"/>
              <a:gd name="T1" fmla="*/ 0 h 254"/>
              <a:gd name="T2" fmla="*/ 688975 w 434"/>
              <a:gd name="T3" fmla="*/ 15875 h 254"/>
              <a:gd name="T4" fmla="*/ 17463 w 434"/>
              <a:gd name="T5" fmla="*/ 403225 h 254"/>
              <a:gd name="T6" fmla="*/ 0 w 434"/>
              <a:gd name="T7" fmla="*/ 377825 h 254"/>
              <a:gd name="T8" fmla="*/ 655638 w 43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4"/>
              <a:gd name="T16" fmla="*/ 0 h 254"/>
              <a:gd name="T17" fmla="*/ 434 w 434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" h="254">
                <a:moveTo>
                  <a:pt x="413" y="0"/>
                </a:moveTo>
                <a:lnTo>
                  <a:pt x="434" y="10"/>
                </a:lnTo>
                <a:lnTo>
                  <a:pt x="11" y="254"/>
                </a:lnTo>
                <a:lnTo>
                  <a:pt x="0" y="238"/>
                </a:lnTo>
                <a:lnTo>
                  <a:pt x="413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4170363" y="4102100"/>
            <a:ext cx="617537" cy="374650"/>
          </a:xfrm>
          <a:custGeom>
            <a:avLst/>
            <a:gdLst>
              <a:gd name="T0" fmla="*/ 601662 w 389"/>
              <a:gd name="T1" fmla="*/ 0 h 236"/>
              <a:gd name="T2" fmla="*/ 617537 w 389"/>
              <a:gd name="T3" fmla="*/ 26988 h 236"/>
              <a:gd name="T4" fmla="*/ 15875 w 389"/>
              <a:gd name="T5" fmla="*/ 374650 h 236"/>
              <a:gd name="T6" fmla="*/ 0 w 389"/>
              <a:gd name="T7" fmla="*/ 347663 h 236"/>
              <a:gd name="T8" fmla="*/ 601662 w 389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"/>
              <a:gd name="T16" fmla="*/ 0 h 236"/>
              <a:gd name="T17" fmla="*/ 389 w 389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" h="236">
                <a:moveTo>
                  <a:pt x="379" y="0"/>
                </a:moveTo>
                <a:lnTo>
                  <a:pt x="389" y="17"/>
                </a:lnTo>
                <a:lnTo>
                  <a:pt x="10" y="236"/>
                </a:lnTo>
                <a:lnTo>
                  <a:pt x="0" y="219"/>
                </a:lnTo>
                <a:lnTo>
                  <a:pt x="379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5" name="Freeform 8"/>
          <p:cNvSpPr>
            <a:spLocks/>
          </p:cNvSpPr>
          <p:nvPr/>
        </p:nvSpPr>
        <p:spPr bwMode="auto">
          <a:xfrm>
            <a:off x="4884738" y="3189288"/>
            <a:ext cx="33337" cy="1001712"/>
          </a:xfrm>
          <a:custGeom>
            <a:avLst/>
            <a:gdLst>
              <a:gd name="T0" fmla="*/ 0 w 21"/>
              <a:gd name="T1" fmla="*/ 9525 h 631"/>
              <a:gd name="T2" fmla="*/ 15875 w 21"/>
              <a:gd name="T3" fmla="*/ 0 h 631"/>
              <a:gd name="T4" fmla="*/ 33337 w 21"/>
              <a:gd name="T5" fmla="*/ 17462 h 631"/>
              <a:gd name="T6" fmla="*/ 33337 w 21"/>
              <a:gd name="T7" fmla="*/ 1001712 h 631"/>
              <a:gd name="T8" fmla="*/ 0 w 21"/>
              <a:gd name="T9" fmla="*/ 985837 h 631"/>
              <a:gd name="T10" fmla="*/ 0 w 21"/>
              <a:gd name="T11" fmla="*/ 9525 h 6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631"/>
              <a:gd name="T20" fmla="*/ 21 w 21"/>
              <a:gd name="T21" fmla="*/ 631 h 6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631">
                <a:moveTo>
                  <a:pt x="0" y="6"/>
                </a:moveTo>
                <a:lnTo>
                  <a:pt x="10" y="0"/>
                </a:lnTo>
                <a:lnTo>
                  <a:pt x="21" y="11"/>
                </a:lnTo>
                <a:lnTo>
                  <a:pt x="21" y="631"/>
                </a:lnTo>
                <a:lnTo>
                  <a:pt x="0" y="621"/>
                </a:lnTo>
                <a:lnTo>
                  <a:pt x="0" y="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Freeform 9"/>
          <p:cNvSpPr>
            <a:spLocks/>
          </p:cNvSpPr>
          <p:nvPr/>
        </p:nvSpPr>
        <p:spPr bwMode="auto">
          <a:xfrm>
            <a:off x="4243388" y="2801938"/>
            <a:ext cx="660400" cy="396875"/>
          </a:xfrm>
          <a:custGeom>
            <a:avLst/>
            <a:gdLst>
              <a:gd name="T0" fmla="*/ 0 w 416"/>
              <a:gd name="T1" fmla="*/ 26988 h 250"/>
              <a:gd name="T2" fmla="*/ 15875 w 416"/>
              <a:gd name="T3" fmla="*/ 0 h 250"/>
              <a:gd name="T4" fmla="*/ 660400 w 416"/>
              <a:gd name="T5" fmla="*/ 371475 h 250"/>
              <a:gd name="T6" fmla="*/ 660400 w 416"/>
              <a:gd name="T7" fmla="*/ 387350 h 250"/>
              <a:gd name="T8" fmla="*/ 641350 w 416"/>
              <a:gd name="T9" fmla="*/ 396875 h 250"/>
              <a:gd name="T10" fmla="*/ 0 w 416"/>
              <a:gd name="T11" fmla="*/ 26988 h 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6"/>
              <a:gd name="T19" fmla="*/ 0 h 250"/>
              <a:gd name="T20" fmla="*/ 416 w 416"/>
              <a:gd name="T21" fmla="*/ 250 h 2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6" h="250">
                <a:moveTo>
                  <a:pt x="0" y="17"/>
                </a:moveTo>
                <a:lnTo>
                  <a:pt x="10" y="0"/>
                </a:lnTo>
                <a:lnTo>
                  <a:pt x="416" y="234"/>
                </a:lnTo>
                <a:lnTo>
                  <a:pt x="416" y="244"/>
                </a:lnTo>
                <a:lnTo>
                  <a:pt x="404" y="250"/>
                </a:lnTo>
                <a:lnTo>
                  <a:pt x="0" y="1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Freeform 10"/>
          <p:cNvSpPr>
            <a:spLocks/>
          </p:cNvSpPr>
          <p:nvPr/>
        </p:nvSpPr>
        <p:spPr bwMode="auto">
          <a:xfrm>
            <a:off x="4183063" y="2905125"/>
            <a:ext cx="604837" cy="366713"/>
          </a:xfrm>
          <a:custGeom>
            <a:avLst/>
            <a:gdLst>
              <a:gd name="T0" fmla="*/ 0 w 381"/>
              <a:gd name="T1" fmla="*/ 26988 h 231"/>
              <a:gd name="T2" fmla="*/ 17462 w 381"/>
              <a:gd name="T3" fmla="*/ 0 h 231"/>
              <a:gd name="T4" fmla="*/ 604837 w 381"/>
              <a:gd name="T5" fmla="*/ 341313 h 231"/>
              <a:gd name="T6" fmla="*/ 588962 w 381"/>
              <a:gd name="T7" fmla="*/ 366713 h 231"/>
              <a:gd name="T8" fmla="*/ 0 w 381"/>
              <a:gd name="T9" fmla="*/ 26988 h 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"/>
              <a:gd name="T16" fmla="*/ 0 h 231"/>
              <a:gd name="T17" fmla="*/ 381 w 381"/>
              <a:gd name="T18" fmla="*/ 231 h 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" h="231">
                <a:moveTo>
                  <a:pt x="0" y="17"/>
                </a:moveTo>
                <a:lnTo>
                  <a:pt x="11" y="0"/>
                </a:lnTo>
                <a:lnTo>
                  <a:pt x="381" y="215"/>
                </a:lnTo>
                <a:lnTo>
                  <a:pt x="371" y="231"/>
                </a:lnTo>
                <a:lnTo>
                  <a:pt x="0" y="1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Freeform 11"/>
          <p:cNvSpPr>
            <a:spLocks/>
          </p:cNvSpPr>
          <p:nvPr/>
        </p:nvSpPr>
        <p:spPr bwMode="auto">
          <a:xfrm>
            <a:off x="3168650" y="2798763"/>
            <a:ext cx="677863" cy="400050"/>
          </a:xfrm>
          <a:custGeom>
            <a:avLst/>
            <a:gdLst>
              <a:gd name="T0" fmla="*/ 663575 w 427"/>
              <a:gd name="T1" fmla="*/ 0 h 252"/>
              <a:gd name="T2" fmla="*/ 677863 w 427"/>
              <a:gd name="T3" fmla="*/ 26988 h 252"/>
              <a:gd name="T4" fmla="*/ 33338 w 427"/>
              <a:gd name="T5" fmla="*/ 400050 h 252"/>
              <a:gd name="T6" fmla="*/ 0 w 427"/>
              <a:gd name="T7" fmla="*/ 384175 h 252"/>
              <a:gd name="T8" fmla="*/ 663575 w 427"/>
              <a:gd name="T9" fmla="*/ 0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7"/>
              <a:gd name="T16" fmla="*/ 0 h 252"/>
              <a:gd name="T17" fmla="*/ 427 w 427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7" h="252">
                <a:moveTo>
                  <a:pt x="418" y="0"/>
                </a:moveTo>
                <a:lnTo>
                  <a:pt x="427" y="17"/>
                </a:lnTo>
                <a:lnTo>
                  <a:pt x="21" y="252"/>
                </a:lnTo>
                <a:lnTo>
                  <a:pt x="0" y="242"/>
                </a:lnTo>
                <a:lnTo>
                  <a:pt x="4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9" name="Freeform 12"/>
          <p:cNvSpPr>
            <a:spLocks/>
          </p:cNvSpPr>
          <p:nvPr/>
        </p:nvSpPr>
        <p:spPr bwMode="auto">
          <a:xfrm>
            <a:off x="4900613" y="3173413"/>
            <a:ext cx="209550" cy="33337"/>
          </a:xfrm>
          <a:custGeom>
            <a:avLst/>
            <a:gdLst>
              <a:gd name="T0" fmla="*/ 209550 w 132"/>
              <a:gd name="T1" fmla="*/ 0 h 21"/>
              <a:gd name="T2" fmla="*/ 209550 w 132"/>
              <a:gd name="T3" fmla="*/ 33337 h 21"/>
              <a:gd name="T4" fmla="*/ 17462 w 132"/>
              <a:gd name="T5" fmla="*/ 33337 h 21"/>
              <a:gd name="T6" fmla="*/ 0 w 132"/>
              <a:gd name="T7" fmla="*/ 15875 h 21"/>
              <a:gd name="T8" fmla="*/ 0 w 132"/>
              <a:gd name="T9" fmla="*/ 0 h 21"/>
              <a:gd name="T10" fmla="*/ 209550 w 132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"/>
              <a:gd name="T19" fmla="*/ 0 h 21"/>
              <a:gd name="T20" fmla="*/ 132 w 132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" h="21">
                <a:moveTo>
                  <a:pt x="132" y="0"/>
                </a:moveTo>
                <a:lnTo>
                  <a:pt x="132" y="21"/>
                </a:lnTo>
                <a:lnTo>
                  <a:pt x="11" y="21"/>
                </a:lnTo>
                <a:lnTo>
                  <a:pt x="0" y="10"/>
                </a:lnTo>
                <a:lnTo>
                  <a:pt x="0" y="0"/>
                </a:lnTo>
                <a:lnTo>
                  <a:pt x="13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Rectangle 13"/>
          <p:cNvSpPr>
            <a:spLocks noChangeArrowheads="1"/>
          </p:cNvSpPr>
          <p:nvPr/>
        </p:nvSpPr>
        <p:spPr bwMode="auto">
          <a:xfrm>
            <a:off x="5241925" y="2881313"/>
            <a:ext cx="33338" cy="109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Rectangle 14"/>
          <p:cNvSpPr>
            <a:spLocks noChangeArrowheads="1"/>
          </p:cNvSpPr>
          <p:nvPr/>
        </p:nvSpPr>
        <p:spPr bwMode="auto">
          <a:xfrm>
            <a:off x="5324475" y="2881313"/>
            <a:ext cx="33338" cy="109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Rectangle 15"/>
          <p:cNvSpPr>
            <a:spLocks noChangeArrowheads="1"/>
          </p:cNvSpPr>
          <p:nvPr/>
        </p:nvSpPr>
        <p:spPr bwMode="auto">
          <a:xfrm>
            <a:off x="5486400" y="3173413"/>
            <a:ext cx="165100" cy="33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Rectangle 16"/>
          <p:cNvSpPr>
            <a:spLocks noChangeArrowheads="1"/>
          </p:cNvSpPr>
          <p:nvPr/>
        </p:nvSpPr>
        <p:spPr bwMode="auto">
          <a:xfrm>
            <a:off x="3902075" y="4479925"/>
            <a:ext cx="284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/>
              <a:t>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24" name="Rectangle 17"/>
          <p:cNvSpPr>
            <a:spLocks noChangeArrowheads="1"/>
          </p:cNvSpPr>
          <p:nvPr/>
        </p:nvSpPr>
        <p:spPr bwMode="auto">
          <a:xfrm>
            <a:off x="3902075" y="2495550"/>
            <a:ext cx="284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/>
              <a:t>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25" name="Rectangle 18"/>
          <p:cNvSpPr>
            <a:spLocks noChangeArrowheads="1"/>
          </p:cNvSpPr>
          <p:nvPr/>
        </p:nvSpPr>
        <p:spPr bwMode="auto">
          <a:xfrm>
            <a:off x="5156200" y="2990850"/>
            <a:ext cx="284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 dirty="0"/>
              <a:t>C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8626" name="Rectangle 19"/>
          <p:cNvSpPr>
            <a:spLocks noChangeArrowheads="1"/>
          </p:cNvSpPr>
          <p:nvPr/>
        </p:nvSpPr>
        <p:spPr bwMode="auto">
          <a:xfrm>
            <a:off x="5141913" y="2462213"/>
            <a:ext cx="3093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27" name="Rectangle 20"/>
          <p:cNvSpPr>
            <a:spLocks noChangeArrowheads="1"/>
          </p:cNvSpPr>
          <p:nvPr/>
        </p:nvSpPr>
        <p:spPr bwMode="auto">
          <a:xfrm>
            <a:off x="5684838" y="2990850"/>
            <a:ext cx="568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/>
              <a:t>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28" name="Rectangle 21"/>
          <p:cNvSpPr>
            <a:spLocks noChangeArrowheads="1"/>
          </p:cNvSpPr>
          <p:nvPr/>
        </p:nvSpPr>
        <p:spPr bwMode="auto">
          <a:xfrm>
            <a:off x="6259513" y="3171825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29" name="Rectangle 22"/>
          <p:cNvSpPr>
            <a:spLocks noChangeArrowheads="1"/>
          </p:cNvSpPr>
          <p:nvPr/>
        </p:nvSpPr>
        <p:spPr bwMode="auto">
          <a:xfrm>
            <a:off x="228600" y="685800"/>
            <a:ext cx="85936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200" dirty="0"/>
              <a:t>Chemical Structure of </a:t>
            </a:r>
            <a:r>
              <a:rPr lang="en-US" sz="4200" dirty="0" err="1"/>
              <a:t>Pyrazinamide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8630" name="Rectangle 23"/>
          <p:cNvSpPr>
            <a:spLocks noChangeArrowheads="1"/>
          </p:cNvSpPr>
          <p:nvPr/>
        </p:nvSpPr>
        <p:spPr bwMode="auto">
          <a:xfrm>
            <a:off x="503238" y="5511800"/>
            <a:ext cx="8494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 i="1"/>
              <a:t>Kushner S, et al.  Am J Chem Soc 1952;74:3617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5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284"/>
            <a:ext cx="9079981" cy="6432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139564" y="2105246"/>
            <a:ext cx="5857916" cy="226828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43108" y="2360427"/>
            <a:ext cx="5857916" cy="2339163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57284" y="4699591"/>
            <a:ext cx="5857916" cy="318976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58" name="Group 1046"/>
          <p:cNvGraphicFramePr>
            <a:graphicFrameLocks noGrp="1"/>
          </p:cNvGraphicFramePr>
          <p:nvPr/>
        </p:nvGraphicFramePr>
        <p:xfrm>
          <a:off x="304800" y="1219200"/>
          <a:ext cx="8610600" cy="32004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 Adverse Drug Events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5 per 100)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(≥1 per 100 and &lt; 5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Infrequent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1 per 1,000 and &lt; 1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(≤ 1 per 1,000)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Arthralgias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Nausea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Nausea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Sideroblastic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anemia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Lupus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erythematosus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Convulsions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Photodermatitis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02" name="Group 1046"/>
          <p:cNvGraphicFramePr>
            <a:graphicFrameLocks noGrp="1"/>
          </p:cNvGraphicFramePr>
          <p:nvPr/>
        </p:nvGraphicFramePr>
        <p:xfrm>
          <a:off x="381000" y="1295400"/>
          <a:ext cx="8610600" cy="27432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 Interactions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potentiated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pyrazinamide opposed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 of drug potentiated by pyrazinamide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 of drug opposed by pyrazinamide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Allopurinol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Zidovudin (?)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Uricosuric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drugs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2759075" y="1238250"/>
            <a:ext cx="514350" cy="26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587750" y="1238250"/>
            <a:ext cx="512763" cy="26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4414838" y="1238250"/>
            <a:ext cx="512762" cy="26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4243388" y="1803400"/>
            <a:ext cx="26987" cy="665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243388" y="2813050"/>
            <a:ext cx="26987" cy="479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4243388" y="3789363"/>
            <a:ext cx="26987" cy="663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4243388" y="4799013"/>
            <a:ext cx="26987" cy="479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4414838" y="5429250"/>
            <a:ext cx="512762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587750" y="5429250"/>
            <a:ext cx="512763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2759075" y="5429250"/>
            <a:ext cx="514350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Rectangle 13"/>
          <p:cNvSpPr>
            <a:spLocks noChangeArrowheads="1"/>
          </p:cNvSpPr>
          <p:nvPr/>
        </p:nvSpPr>
        <p:spPr bwMode="auto">
          <a:xfrm>
            <a:off x="2109788" y="1085850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2349500" y="123825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2" name="Rectangle 15"/>
          <p:cNvSpPr>
            <a:spLocks noChangeArrowheads="1"/>
          </p:cNvSpPr>
          <p:nvPr/>
        </p:nvSpPr>
        <p:spPr bwMode="auto">
          <a:xfrm>
            <a:off x="2484438" y="1085850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3311525" y="1085850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4" name="Rectangle 17"/>
          <p:cNvSpPr>
            <a:spLocks noChangeArrowheads="1"/>
          </p:cNvSpPr>
          <p:nvPr/>
        </p:nvSpPr>
        <p:spPr bwMode="auto">
          <a:xfrm>
            <a:off x="3311525" y="137318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3551238" y="152558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4138613" y="1085850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7" name="Rectangle 20"/>
          <p:cNvSpPr>
            <a:spLocks noChangeArrowheads="1"/>
          </p:cNvSpPr>
          <p:nvPr/>
        </p:nvSpPr>
        <p:spPr bwMode="auto">
          <a:xfrm>
            <a:off x="4138613" y="1370013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8" name="Rectangle 21"/>
          <p:cNvSpPr>
            <a:spLocks noChangeArrowheads="1"/>
          </p:cNvSpPr>
          <p:nvPr/>
        </p:nvSpPr>
        <p:spPr bwMode="auto">
          <a:xfrm>
            <a:off x="4965700" y="108585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49" name="Rectangle 22"/>
          <p:cNvSpPr>
            <a:spLocks noChangeArrowheads="1"/>
          </p:cNvSpPr>
          <p:nvPr/>
        </p:nvSpPr>
        <p:spPr bwMode="auto">
          <a:xfrm>
            <a:off x="5446713" y="1238250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0" name="Rectangle 23"/>
          <p:cNvSpPr>
            <a:spLocks noChangeArrowheads="1"/>
          </p:cNvSpPr>
          <p:nvPr/>
        </p:nvSpPr>
        <p:spPr bwMode="auto">
          <a:xfrm>
            <a:off x="5581650" y="108585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1" name="Rectangle 24"/>
          <p:cNvSpPr>
            <a:spLocks noChangeArrowheads="1"/>
          </p:cNvSpPr>
          <p:nvPr/>
        </p:nvSpPr>
        <p:spPr bwMode="auto">
          <a:xfrm>
            <a:off x="4138613" y="2465388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2" name="Rectangle 25"/>
          <p:cNvSpPr>
            <a:spLocks noChangeArrowheads="1"/>
          </p:cNvSpPr>
          <p:nvPr/>
        </p:nvSpPr>
        <p:spPr bwMode="auto">
          <a:xfrm>
            <a:off x="4029075" y="3292475"/>
            <a:ext cx="585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(CH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3" name="Rectangle 26"/>
          <p:cNvSpPr>
            <a:spLocks noChangeArrowheads="1"/>
          </p:cNvSpPr>
          <p:nvPr/>
        </p:nvSpPr>
        <p:spPr bwMode="auto">
          <a:xfrm>
            <a:off x="4618038" y="34448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4" name="Rectangle 27"/>
          <p:cNvSpPr>
            <a:spLocks noChangeArrowheads="1"/>
          </p:cNvSpPr>
          <p:nvPr/>
        </p:nvSpPr>
        <p:spPr bwMode="auto">
          <a:xfrm>
            <a:off x="4752975" y="3292475"/>
            <a:ext cx="10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5" name="Rectangle 28"/>
          <p:cNvSpPr>
            <a:spLocks noChangeArrowheads="1"/>
          </p:cNvSpPr>
          <p:nvPr/>
        </p:nvSpPr>
        <p:spPr bwMode="auto">
          <a:xfrm>
            <a:off x="4864100" y="3444875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6" name="Rectangle 29"/>
          <p:cNvSpPr>
            <a:spLocks noChangeArrowheads="1"/>
          </p:cNvSpPr>
          <p:nvPr/>
        </p:nvSpPr>
        <p:spPr bwMode="auto">
          <a:xfrm>
            <a:off x="4999038" y="3190875"/>
            <a:ext cx="12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500"/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7" name="Rectangle 30"/>
          <p:cNvSpPr>
            <a:spLocks noChangeArrowheads="1"/>
          </p:cNvSpPr>
          <p:nvPr/>
        </p:nvSpPr>
        <p:spPr bwMode="auto">
          <a:xfrm>
            <a:off x="5121275" y="3060700"/>
            <a:ext cx="9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/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8" name="Rectangle 31"/>
          <p:cNvSpPr>
            <a:spLocks noChangeArrowheads="1"/>
          </p:cNvSpPr>
          <p:nvPr/>
        </p:nvSpPr>
        <p:spPr bwMode="auto">
          <a:xfrm>
            <a:off x="5219700" y="3190875"/>
            <a:ext cx="12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500"/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59" name="Rectangle 32"/>
          <p:cNvSpPr>
            <a:spLocks noChangeArrowheads="1"/>
          </p:cNvSpPr>
          <p:nvPr/>
        </p:nvSpPr>
        <p:spPr bwMode="auto">
          <a:xfrm>
            <a:off x="5427663" y="3292475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2HCl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0" name="Rectangle 33"/>
          <p:cNvSpPr>
            <a:spLocks noChangeArrowheads="1"/>
          </p:cNvSpPr>
          <p:nvPr/>
        </p:nvSpPr>
        <p:spPr bwMode="auto">
          <a:xfrm>
            <a:off x="4138613" y="445135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1" name="Rectangle 34"/>
          <p:cNvSpPr>
            <a:spLocks noChangeArrowheads="1"/>
          </p:cNvSpPr>
          <p:nvPr/>
        </p:nvSpPr>
        <p:spPr bwMode="auto">
          <a:xfrm>
            <a:off x="4138613" y="527843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2" name="Rectangle 35"/>
          <p:cNvSpPr>
            <a:spLocks noChangeArrowheads="1"/>
          </p:cNvSpPr>
          <p:nvPr/>
        </p:nvSpPr>
        <p:spPr bwMode="auto">
          <a:xfrm>
            <a:off x="4138613" y="5562600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3" name="Rectangle 36"/>
          <p:cNvSpPr>
            <a:spLocks noChangeArrowheads="1"/>
          </p:cNvSpPr>
          <p:nvPr/>
        </p:nvSpPr>
        <p:spPr bwMode="auto">
          <a:xfrm>
            <a:off x="4965700" y="5278438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4" name="Rectangle 37"/>
          <p:cNvSpPr>
            <a:spLocks noChangeArrowheads="1"/>
          </p:cNvSpPr>
          <p:nvPr/>
        </p:nvSpPr>
        <p:spPr bwMode="auto">
          <a:xfrm>
            <a:off x="5446713" y="543083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5" name="Rectangle 38"/>
          <p:cNvSpPr>
            <a:spLocks noChangeArrowheads="1"/>
          </p:cNvSpPr>
          <p:nvPr/>
        </p:nvSpPr>
        <p:spPr bwMode="auto">
          <a:xfrm>
            <a:off x="5581650" y="5278438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OH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6" name="Rectangle 39"/>
          <p:cNvSpPr>
            <a:spLocks noChangeArrowheads="1"/>
          </p:cNvSpPr>
          <p:nvPr/>
        </p:nvSpPr>
        <p:spPr bwMode="auto">
          <a:xfrm>
            <a:off x="3311525" y="527843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7" name="Rectangle 40"/>
          <p:cNvSpPr>
            <a:spLocks noChangeArrowheads="1"/>
          </p:cNvSpPr>
          <p:nvPr/>
        </p:nvSpPr>
        <p:spPr bwMode="auto">
          <a:xfrm>
            <a:off x="3311525" y="556418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8" name="Rectangle 41"/>
          <p:cNvSpPr>
            <a:spLocks noChangeArrowheads="1"/>
          </p:cNvSpPr>
          <p:nvPr/>
        </p:nvSpPr>
        <p:spPr bwMode="auto">
          <a:xfrm>
            <a:off x="3551238" y="571658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69" name="Rectangle 42"/>
          <p:cNvSpPr>
            <a:spLocks noChangeArrowheads="1"/>
          </p:cNvSpPr>
          <p:nvPr/>
        </p:nvSpPr>
        <p:spPr bwMode="auto">
          <a:xfrm>
            <a:off x="2109788" y="527843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70" name="Rectangle 43"/>
          <p:cNvSpPr>
            <a:spLocks noChangeArrowheads="1"/>
          </p:cNvSpPr>
          <p:nvPr/>
        </p:nvSpPr>
        <p:spPr bwMode="auto">
          <a:xfrm>
            <a:off x="2349500" y="5430838"/>
            <a:ext cx="1362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/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71" name="Rectangle 44"/>
          <p:cNvSpPr>
            <a:spLocks noChangeArrowheads="1"/>
          </p:cNvSpPr>
          <p:nvPr/>
        </p:nvSpPr>
        <p:spPr bwMode="auto">
          <a:xfrm>
            <a:off x="2484438" y="5278438"/>
            <a:ext cx="23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72" name="Rectangle 45"/>
          <p:cNvSpPr>
            <a:spLocks noChangeArrowheads="1"/>
          </p:cNvSpPr>
          <p:nvPr/>
        </p:nvSpPr>
        <p:spPr bwMode="auto">
          <a:xfrm>
            <a:off x="1144034" y="0"/>
            <a:ext cx="665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500" dirty="0"/>
              <a:t>Chemical Structure of Ethambutol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3773" name="Rectangle 46"/>
          <p:cNvSpPr>
            <a:spLocks noChangeArrowheads="1"/>
          </p:cNvSpPr>
          <p:nvPr/>
        </p:nvSpPr>
        <p:spPr bwMode="auto">
          <a:xfrm>
            <a:off x="838200" y="6442075"/>
            <a:ext cx="777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i="1"/>
              <a:t>Thomas JP, et al.  Am Rev Respir Dis 1961;83:891-3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03377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Group 2"/>
          <p:cNvGraphicFramePr>
            <a:graphicFrameLocks noGrp="1"/>
          </p:cNvGraphicFramePr>
          <p:nvPr/>
        </p:nvGraphicFramePr>
        <p:xfrm>
          <a:off x="304800" y="1219200"/>
          <a:ext cx="8610600" cy="32004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 Adverse Drug Events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5 per 100)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(≥1 per 100 and &lt; 5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Infrequent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(≥ 1 per 1,000 and &lt; 1 per 100)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(≤ 1 per 1,000)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Retrobulbar neuritis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Periaxial ocular toxicity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Aplastic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anemia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Eosinophilic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pneumonia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Thrompocytopenia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Hyperuricemia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Group 2"/>
          <p:cNvGraphicFramePr>
            <a:graphicFrameLocks noGrp="1"/>
          </p:cNvGraphicFramePr>
          <p:nvPr/>
        </p:nvGraphicFramePr>
        <p:xfrm>
          <a:off x="228600" y="228600"/>
          <a:ext cx="8458200" cy="6309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Epidemiologic Approach to Tuberculosis Interventions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of the incidence of tuberculous infection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Essence of the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tuberculosis control strategy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identification and curative chemotherapy for cases transmitting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 tuberculosis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of the prevalence of tuberculous infection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of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tuberculosis elimination strategy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identification and preventive chemotherapy for persons already infected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Group 1026"/>
          <p:cNvGraphicFramePr>
            <a:graphicFrameLocks noGrp="1"/>
          </p:cNvGraphicFramePr>
          <p:nvPr/>
        </p:nvGraphicFramePr>
        <p:xfrm>
          <a:off x="381000" y="1295400"/>
          <a:ext cx="8610600" cy="2743200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 Interactions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ethambutol potentiated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 of ethambutol opposed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 of drug potentiated by ethambutol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 of drug opposed by ethambutol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Aluminum-magnesium antacids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87" name="Group 1075"/>
          <p:cNvGraphicFramePr>
            <a:graphicFrameLocks noGrp="1"/>
          </p:cNvGraphicFramePr>
          <p:nvPr/>
        </p:nvGraphicFramePr>
        <p:xfrm>
          <a:off x="381000" y="1295400"/>
          <a:ext cx="8458200" cy="4786314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Requirements from an Anti-Tuberculosis Drug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Ability to prevent emergence of resistance in the companion drug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bactericidal activity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Sterilizing activity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Mitchison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DA.  Tubercle 1985;66:219-25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6"/>
            <a:ext cx="9144000" cy="67502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530"/>
            <a:ext cx="9075925" cy="58969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9"/>
          <p:cNvSpPr>
            <a:spLocks noChangeArrowheads="1"/>
          </p:cNvSpPr>
          <p:nvPr/>
        </p:nvSpPr>
        <p:spPr bwMode="auto">
          <a:xfrm>
            <a:off x="1524000" y="838200"/>
            <a:ext cx="6019800" cy="571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2819400" y="1524000"/>
            <a:ext cx="1066800" cy="1066800"/>
            <a:chOff x="1392" y="1488"/>
            <a:chExt cx="672" cy="672"/>
          </a:xfrm>
        </p:grpSpPr>
        <p:sp>
          <p:nvSpPr>
            <p:cNvPr id="34328" name="Oval 10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9" name="Oval 11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0" name="Oval 12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1" name="Oval 13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2" name="Oval 14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3" name="Oval 15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4" name="Oval 16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5" name="Oval 17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6" name="Oval 18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7" name="Oval 19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8" name="Oval 20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39" name="Oval 21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0" name="Oval 22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1" name="Oval 23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2" name="Oval 24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3" name="Oval 25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4" name="Oval 26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45" name="Oval 27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3505200" y="2514600"/>
            <a:ext cx="1066800" cy="1066800"/>
            <a:chOff x="1392" y="1488"/>
            <a:chExt cx="672" cy="672"/>
          </a:xfrm>
        </p:grpSpPr>
        <p:sp>
          <p:nvSpPr>
            <p:cNvPr id="34310" name="Oval 174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1" name="Oval 175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2" name="Oval 176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3" name="Oval 177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4" name="Oval 178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5" name="Oval 179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6" name="Oval 180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7" name="Oval 181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8" name="Oval 182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19" name="Oval 183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0" name="Oval 184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1" name="Oval 185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2" name="Oval 186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3" name="Oval 187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4" name="Oval 188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5" name="Oval 189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6" name="Oval 190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27" name="Oval 191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4" name="Group 192"/>
          <p:cNvGrpSpPr>
            <a:grpSpLocks/>
          </p:cNvGrpSpPr>
          <p:nvPr/>
        </p:nvGrpSpPr>
        <p:grpSpPr bwMode="auto">
          <a:xfrm>
            <a:off x="2209800" y="2362200"/>
            <a:ext cx="1066800" cy="1066800"/>
            <a:chOff x="1392" y="1488"/>
            <a:chExt cx="672" cy="672"/>
          </a:xfrm>
        </p:grpSpPr>
        <p:sp>
          <p:nvSpPr>
            <p:cNvPr id="34292" name="Oval 193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3" name="Oval 194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4" name="Oval 195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5" name="Oval 196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6" name="Oval 197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7" name="Oval 198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8" name="Oval 199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9" name="Oval 200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0" name="Oval 201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1" name="Oval 202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2" name="Oval 203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3" name="Oval 204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4" name="Oval 205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5" name="Oval 206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6" name="Oval 207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7" name="Oval 208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8" name="Oval 209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309" name="Oval 210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1676400" y="3124200"/>
            <a:ext cx="1066800" cy="1066800"/>
            <a:chOff x="1392" y="1488"/>
            <a:chExt cx="672" cy="672"/>
          </a:xfrm>
        </p:grpSpPr>
        <p:sp>
          <p:nvSpPr>
            <p:cNvPr id="34274" name="Oval 212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5" name="Oval 213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6" name="Oval 214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7" name="Oval 215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8" name="Oval 216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9" name="Oval 217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0" name="Oval 218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1" name="Oval 219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2" name="Oval 220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3" name="Oval 221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4" name="Oval 222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5" name="Oval 223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6" name="Oval 224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7" name="Oval 225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8" name="Oval 226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89" name="Oval 227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0" name="Oval 228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91" name="Oval 229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6" name="Group 230"/>
          <p:cNvGrpSpPr>
            <a:grpSpLocks/>
          </p:cNvGrpSpPr>
          <p:nvPr/>
        </p:nvGrpSpPr>
        <p:grpSpPr bwMode="auto">
          <a:xfrm>
            <a:off x="3124200" y="3352800"/>
            <a:ext cx="1066800" cy="1066800"/>
            <a:chOff x="1392" y="1488"/>
            <a:chExt cx="672" cy="672"/>
          </a:xfrm>
        </p:grpSpPr>
        <p:sp>
          <p:nvSpPr>
            <p:cNvPr id="34256" name="Oval 231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7" name="Oval 232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8" name="Oval 233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9" name="Oval 234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0" name="Oval 235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1" name="Oval 236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2" name="Oval 237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3" name="Oval 238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4" name="Oval 239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5" name="Oval 240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6" name="Oval 241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7" name="Oval 242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8" name="Oval 243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69" name="Oval 244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0" name="Oval 245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1" name="Oval 246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2" name="Oval 247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73" name="Oval 248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33800" name="Oval 250"/>
          <p:cNvSpPr>
            <a:spLocks noChangeArrowheads="1"/>
          </p:cNvSpPr>
          <p:nvPr/>
        </p:nvSpPr>
        <p:spPr bwMode="auto">
          <a:xfrm>
            <a:off x="5562600" y="2590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1" name="Oval 251"/>
          <p:cNvSpPr>
            <a:spLocks noChangeArrowheads="1"/>
          </p:cNvSpPr>
          <p:nvPr/>
        </p:nvSpPr>
        <p:spPr bwMode="auto">
          <a:xfrm>
            <a:off x="60198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2" name="Oval 252"/>
          <p:cNvSpPr>
            <a:spLocks noChangeArrowheads="1"/>
          </p:cNvSpPr>
          <p:nvPr/>
        </p:nvSpPr>
        <p:spPr bwMode="auto">
          <a:xfrm>
            <a:off x="5486400" y="3048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3" name="Oval 253"/>
          <p:cNvSpPr>
            <a:spLocks noChangeArrowheads="1"/>
          </p:cNvSpPr>
          <p:nvPr/>
        </p:nvSpPr>
        <p:spPr bwMode="auto">
          <a:xfrm>
            <a:off x="5791200" y="26670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4" name="Oval 254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5" name="Oval 255"/>
          <p:cNvSpPr>
            <a:spLocks noChangeArrowheads="1"/>
          </p:cNvSpPr>
          <p:nvPr/>
        </p:nvSpPr>
        <p:spPr bwMode="auto">
          <a:xfrm>
            <a:off x="5791200" y="3200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6" name="Oval 256"/>
          <p:cNvSpPr>
            <a:spLocks noChangeArrowheads="1"/>
          </p:cNvSpPr>
          <p:nvPr/>
        </p:nvSpPr>
        <p:spPr bwMode="auto">
          <a:xfrm>
            <a:off x="62484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7" name="Oval 257"/>
          <p:cNvSpPr>
            <a:spLocks noChangeArrowheads="1"/>
          </p:cNvSpPr>
          <p:nvPr/>
        </p:nvSpPr>
        <p:spPr bwMode="auto">
          <a:xfrm>
            <a:off x="5257800" y="2209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8" name="Oval 258"/>
          <p:cNvSpPr>
            <a:spLocks noChangeArrowheads="1"/>
          </p:cNvSpPr>
          <p:nvPr/>
        </p:nvSpPr>
        <p:spPr bwMode="auto">
          <a:xfrm>
            <a:off x="5486400" y="2362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09" name="Oval 259"/>
          <p:cNvSpPr>
            <a:spLocks noChangeArrowheads="1"/>
          </p:cNvSpPr>
          <p:nvPr/>
        </p:nvSpPr>
        <p:spPr bwMode="auto">
          <a:xfrm>
            <a:off x="59436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0" name="Oval 260"/>
          <p:cNvSpPr>
            <a:spLocks noChangeArrowheads="1"/>
          </p:cNvSpPr>
          <p:nvPr/>
        </p:nvSpPr>
        <p:spPr bwMode="auto">
          <a:xfrm>
            <a:off x="5638800" y="29718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1" name="Oval 261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2" name="Oval 262"/>
          <p:cNvSpPr>
            <a:spLocks noChangeArrowheads="1"/>
          </p:cNvSpPr>
          <p:nvPr/>
        </p:nvSpPr>
        <p:spPr bwMode="auto">
          <a:xfrm>
            <a:off x="56388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3" name="Oval 263"/>
          <p:cNvSpPr>
            <a:spLocks noChangeArrowheads="1"/>
          </p:cNvSpPr>
          <p:nvPr/>
        </p:nvSpPr>
        <p:spPr bwMode="auto">
          <a:xfrm>
            <a:off x="5410200" y="2895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4" name="Oval 264"/>
          <p:cNvSpPr>
            <a:spLocks noChangeArrowheads="1"/>
          </p:cNvSpPr>
          <p:nvPr/>
        </p:nvSpPr>
        <p:spPr bwMode="auto">
          <a:xfrm>
            <a:off x="5486400" y="28194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5" name="Oval 265"/>
          <p:cNvSpPr>
            <a:spLocks noChangeArrowheads="1"/>
          </p:cNvSpPr>
          <p:nvPr/>
        </p:nvSpPr>
        <p:spPr bwMode="auto">
          <a:xfrm>
            <a:off x="5257800" y="27432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6" name="Oval 266"/>
          <p:cNvSpPr>
            <a:spLocks noChangeArrowheads="1"/>
          </p:cNvSpPr>
          <p:nvPr/>
        </p:nvSpPr>
        <p:spPr bwMode="auto">
          <a:xfrm>
            <a:off x="5334000" y="2514600"/>
            <a:ext cx="76200" cy="76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17" name="Oval 267"/>
          <p:cNvSpPr>
            <a:spLocks noChangeArrowheads="1"/>
          </p:cNvSpPr>
          <p:nvPr/>
        </p:nvSpPr>
        <p:spPr bwMode="auto">
          <a:xfrm>
            <a:off x="57912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7" name="Group 268"/>
          <p:cNvGrpSpPr>
            <a:grpSpLocks/>
          </p:cNvGrpSpPr>
          <p:nvPr/>
        </p:nvGrpSpPr>
        <p:grpSpPr bwMode="auto">
          <a:xfrm>
            <a:off x="4495800" y="3429000"/>
            <a:ext cx="1066800" cy="1066800"/>
            <a:chOff x="1392" y="1488"/>
            <a:chExt cx="672" cy="672"/>
          </a:xfrm>
        </p:grpSpPr>
        <p:sp>
          <p:nvSpPr>
            <p:cNvPr id="34238" name="Oval 269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9" name="Oval 270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0" name="Oval 271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1" name="Oval 272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2" name="Oval 273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3" name="Oval 274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4" name="Oval 275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5" name="Oval 276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6" name="Oval 277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7" name="Oval 27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8" name="Oval 279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49" name="Oval 280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0" name="Oval 281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1" name="Oval 282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2" name="Oval 283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3" name="Oval 284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4" name="Oval 285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55" name="Oval 286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8" name="Group 287"/>
          <p:cNvGrpSpPr>
            <a:grpSpLocks/>
          </p:cNvGrpSpPr>
          <p:nvPr/>
        </p:nvGrpSpPr>
        <p:grpSpPr bwMode="auto">
          <a:xfrm>
            <a:off x="4572000" y="2819400"/>
            <a:ext cx="1066800" cy="1066800"/>
            <a:chOff x="1392" y="1488"/>
            <a:chExt cx="672" cy="672"/>
          </a:xfrm>
        </p:grpSpPr>
        <p:sp>
          <p:nvSpPr>
            <p:cNvPr id="34220" name="Oval 288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1" name="Oval 289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2" name="Oval 290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3" name="Oval 291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4" name="Oval 292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5" name="Oval 293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6" name="Oval 294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7" name="Oval 295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8" name="Oval 296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29" name="Oval 297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0" name="Oval 298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1" name="Oval 299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2" name="Oval 300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3" name="Oval 301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4" name="Oval 302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5" name="Oval 303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6" name="Oval 304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37" name="Oval 305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9" name="Group 306"/>
          <p:cNvGrpSpPr>
            <a:grpSpLocks/>
          </p:cNvGrpSpPr>
          <p:nvPr/>
        </p:nvGrpSpPr>
        <p:grpSpPr bwMode="auto">
          <a:xfrm>
            <a:off x="4114800" y="1752600"/>
            <a:ext cx="1066800" cy="1066800"/>
            <a:chOff x="1392" y="1488"/>
            <a:chExt cx="672" cy="672"/>
          </a:xfrm>
        </p:grpSpPr>
        <p:sp>
          <p:nvSpPr>
            <p:cNvPr id="34202" name="Oval 307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3" name="Oval 308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4" name="Oval 309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5" name="Oval 310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6" name="Oval 311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7" name="Oval 312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8" name="Oval 313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9" name="Oval 314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0" name="Oval 315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1" name="Oval 316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2" name="Oval 317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3" name="Oval 318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4" name="Oval 319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5" name="Oval 320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6" name="Oval 321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7" name="Oval 322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8" name="Oval 323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19" name="Oval 324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0" name="Group 325"/>
          <p:cNvGrpSpPr>
            <a:grpSpLocks/>
          </p:cNvGrpSpPr>
          <p:nvPr/>
        </p:nvGrpSpPr>
        <p:grpSpPr bwMode="auto">
          <a:xfrm>
            <a:off x="6248400" y="3124200"/>
            <a:ext cx="1066800" cy="1066800"/>
            <a:chOff x="1392" y="1488"/>
            <a:chExt cx="672" cy="672"/>
          </a:xfrm>
        </p:grpSpPr>
        <p:sp>
          <p:nvSpPr>
            <p:cNvPr id="34184" name="Oval 326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5" name="Oval 327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6" name="Oval 328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7" name="Oval 329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8" name="Oval 330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9" name="Oval 331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0" name="Oval 332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1" name="Oval 333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2" name="Oval 334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3" name="Oval 335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4" name="Oval 336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5" name="Oval 337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6" name="Oval 338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7" name="Oval 339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8" name="Oval 340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99" name="Oval 341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0" name="Oval 342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201" name="Oval 343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1" name="Group 344"/>
          <p:cNvGrpSpPr>
            <a:grpSpLocks/>
          </p:cNvGrpSpPr>
          <p:nvPr/>
        </p:nvGrpSpPr>
        <p:grpSpPr bwMode="auto">
          <a:xfrm>
            <a:off x="5562600" y="3276600"/>
            <a:ext cx="1066800" cy="1066800"/>
            <a:chOff x="1392" y="1488"/>
            <a:chExt cx="672" cy="672"/>
          </a:xfrm>
        </p:grpSpPr>
        <p:sp>
          <p:nvSpPr>
            <p:cNvPr id="34166" name="Oval 345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7" name="Oval 346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8" name="Oval 347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9" name="Oval 348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0" name="Oval 349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1" name="Oval 350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2" name="Oval 351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3" name="Oval 352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4" name="Oval 353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5" name="Oval 354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6" name="Oval 355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7" name="Oval 356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8" name="Oval 357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79" name="Oval 358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0" name="Oval 359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1" name="Oval 360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2" name="Oval 361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83" name="Oval 362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2" name="Group 363"/>
          <p:cNvGrpSpPr>
            <a:grpSpLocks/>
          </p:cNvGrpSpPr>
          <p:nvPr/>
        </p:nvGrpSpPr>
        <p:grpSpPr bwMode="auto">
          <a:xfrm>
            <a:off x="5334000" y="4114800"/>
            <a:ext cx="1066800" cy="1066800"/>
            <a:chOff x="1392" y="1488"/>
            <a:chExt cx="672" cy="672"/>
          </a:xfrm>
        </p:grpSpPr>
        <p:sp>
          <p:nvSpPr>
            <p:cNvPr id="34148" name="Oval 364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9" name="Oval 365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0" name="Oval 366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1" name="Oval 367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2" name="Oval 368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3" name="Oval 369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4" name="Oval 370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5" name="Oval 371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6" name="Oval 372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7" name="Oval 373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8" name="Oval 374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59" name="Oval 375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0" name="Oval 376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1" name="Oval 377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2" name="Oval 378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3" name="Oval 379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4" name="Oval 380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65" name="Oval 381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3" name="Group 382"/>
          <p:cNvGrpSpPr>
            <a:grpSpLocks/>
          </p:cNvGrpSpPr>
          <p:nvPr/>
        </p:nvGrpSpPr>
        <p:grpSpPr bwMode="auto">
          <a:xfrm>
            <a:off x="4572000" y="4648200"/>
            <a:ext cx="1066800" cy="1066800"/>
            <a:chOff x="1392" y="1488"/>
            <a:chExt cx="672" cy="672"/>
          </a:xfrm>
        </p:grpSpPr>
        <p:sp>
          <p:nvSpPr>
            <p:cNvPr id="34130" name="Oval 383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1" name="Oval 384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2" name="Oval 385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3" name="Oval 386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4" name="Oval 387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5" name="Oval 388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6" name="Oval 389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7" name="Oval 390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8" name="Oval 391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39" name="Oval 392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0" name="Oval 393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1" name="Oval 394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2" name="Oval 395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3" name="Oval 396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4" name="Oval 397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5" name="Oval 398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6" name="Oval 399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47" name="Oval 400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4" name="Group 401"/>
          <p:cNvGrpSpPr>
            <a:grpSpLocks/>
          </p:cNvGrpSpPr>
          <p:nvPr/>
        </p:nvGrpSpPr>
        <p:grpSpPr bwMode="auto">
          <a:xfrm>
            <a:off x="4114800" y="3810000"/>
            <a:ext cx="1066800" cy="1066800"/>
            <a:chOff x="1392" y="1488"/>
            <a:chExt cx="672" cy="672"/>
          </a:xfrm>
        </p:grpSpPr>
        <p:sp>
          <p:nvSpPr>
            <p:cNvPr id="34112" name="Oval 402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3" name="Oval 403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4" name="Oval 404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5" name="Oval 405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6" name="Oval 406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7" name="Oval 407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8" name="Oval 408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9" name="Oval 409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0" name="Oval 410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1" name="Oval 411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2" name="Oval 412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3" name="Oval 413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4" name="Oval 414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5" name="Oval 415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6" name="Oval 416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7" name="Oval 417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8" name="Oval 418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29" name="Oval 419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5" name="Group 420"/>
          <p:cNvGrpSpPr>
            <a:grpSpLocks/>
          </p:cNvGrpSpPr>
          <p:nvPr/>
        </p:nvGrpSpPr>
        <p:grpSpPr bwMode="auto">
          <a:xfrm>
            <a:off x="2590800" y="4191000"/>
            <a:ext cx="1066800" cy="1066800"/>
            <a:chOff x="1392" y="1488"/>
            <a:chExt cx="672" cy="672"/>
          </a:xfrm>
        </p:grpSpPr>
        <p:sp>
          <p:nvSpPr>
            <p:cNvPr id="34094" name="Oval 421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5" name="Oval 422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6" name="Oval 423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7" name="Oval 424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8" name="Oval 425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9" name="Oval 426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0" name="Oval 427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1" name="Oval 428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2" name="Oval 429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3" name="Oval 430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4" name="Oval 431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5" name="Oval 432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6" name="Oval 433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7" name="Oval 434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8" name="Oval 435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09" name="Oval 436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0" name="Oval 437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111" name="Oval 438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6" name="Group 439"/>
          <p:cNvGrpSpPr>
            <a:grpSpLocks/>
          </p:cNvGrpSpPr>
          <p:nvPr/>
        </p:nvGrpSpPr>
        <p:grpSpPr bwMode="auto">
          <a:xfrm>
            <a:off x="3810000" y="4648200"/>
            <a:ext cx="1066800" cy="1066800"/>
            <a:chOff x="1392" y="1488"/>
            <a:chExt cx="672" cy="672"/>
          </a:xfrm>
        </p:grpSpPr>
        <p:sp>
          <p:nvSpPr>
            <p:cNvPr id="34076" name="Oval 440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7" name="Oval 441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8" name="Oval 442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9" name="Oval 443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0" name="Oval 444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1" name="Oval 445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2" name="Oval 446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3" name="Oval 447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4" name="Oval 448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5" name="Oval 449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6" name="Oval 450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7" name="Oval 451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8" name="Oval 452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89" name="Oval 453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0" name="Oval 454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1" name="Oval 455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2" name="Oval 456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93" name="Oval 457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7" name="Group 458"/>
          <p:cNvGrpSpPr>
            <a:grpSpLocks/>
          </p:cNvGrpSpPr>
          <p:nvPr/>
        </p:nvGrpSpPr>
        <p:grpSpPr bwMode="auto">
          <a:xfrm>
            <a:off x="3124200" y="5257800"/>
            <a:ext cx="1066800" cy="1066800"/>
            <a:chOff x="1392" y="1488"/>
            <a:chExt cx="672" cy="672"/>
          </a:xfrm>
        </p:grpSpPr>
        <p:sp>
          <p:nvSpPr>
            <p:cNvPr id="34058" name="Oval 459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9" name="Oval 460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0" name="Oval 461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1" name="Oval 462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2" name="Oval 463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3" name="Oval 464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4" name="Oval 465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5" name="Oval 466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6" name="Oval 467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7" name="Oval 46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8" name="Oval 469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69" name="Oval 470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0" name="Oval 471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1" name="Oval 472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2" name="Oval 473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3" name="Oval 474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4" name="Oval 475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75" name="Oval 476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8" name="Group 477"/>
          <p:cNvGrpSpPr>
            <a:grpSpLocks/>
          </p:cNvGrpSpPr>
          <p:nvPr/>
        </p:nvGrpSpPr>
        <p:grpSpPr bwMode="auto">
          <a:xfrm>
            <a:off x="2362200" y="4876800"/>
            <a:ext cx="1066800" cy="1066800"/>
            <a:chOff x="1392" y="1488"/>
            <a:chExt cx="672" cy="672"/>
          </a:xfrm>
        </p:grpSpPr>
        <p:sp>
          <p:nvSpPr>
            <p:cNvPr id="34040" name="Oval 478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1" name="Oval 479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2" name="Oval 480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3" name="Oval 481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4" name="Oval 482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5" name="Oval 483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6" name="Oval 484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7" name="Oval 485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8" name="Oval 486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49" name="Oval 487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0" name="Oval 488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1" name="Oval 489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2" name="Oval 490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3" name="Oval 491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4" name="Oval 492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5" name="Oval 493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6" name="Oval 494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57" name="Oval 495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9" name="Group 496"/>
          <p:cNvGrpSpPr>
            <a:grpSpLocks/>
          </p:cNvGrpSpPr>
          <p:nvPr/>
        </p:nvGrpSpPr>
        <p:grpSpPr bwMode="auto">
          <a:xfrm>
            <a:off x="1828800" y="4191000"/>
            <a:ext cx="1066800" cy="1066800"/>
            <a:chOff x="1392" y="1488"/>
            <a:chExt cx="672" cy="672"/>
          </a:xfrm>
        </p:grpSpPr>
        <p:sp>
          <p:nvSpPr>
            <p:cNvPr id="34022" name="Oval 497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3" name="Oval 498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4" name="Oval 499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5" name="Oval 500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6" name="Oval 501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7" name="Oval 502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8" name="Oval 503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9" name="Oval 504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0" name="Oval 505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1" name="Oval 506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2" name="Oval 507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3" name="Oval 508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4" name="Oval 509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5" name="Oval 510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6" name="Oval 511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7" name="Oval 512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8" name="Oval 513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39" name="Oval 514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0" name="Group 515"/>
          <p:cNvGrpSpPr>
            <a:grpSpLocks/>
          </p:cNvGrpSpPr>
          <p:nvPr/>
        </p:nvGrpSpPr>
        <p:grpSpPr bwMode="auto">
          <a:xfrm>
            <a:off x="4343400" y="5334000"/>
            <a:ext cx="1066800" cy="1066800"/>
            <a:chOff x="1392" y="1488"/>
            <a:chExt cx="672" cy="672"/>
          </a:xfrm>
        </p:grpSpPr>
        <p:sp>
          <p:nvSpPr>
            <p:cNvPr id="34004" name="Oval 516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5" name="Oval 517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6" name="Oval 518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7" name="Oval 519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8" name="Oval 520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9" name="Oval 521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0" name="Oval 522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1" name="Oval 523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2" name="Oval 524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3" name="Oval 525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4" name="Oval 526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5" name="Oval 527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6" name="Oval 528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7" name="Oval 529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8" name="Oval 530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19" name="Oval 531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0" name="Oval 532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21" name="Oval 533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1" name="Group 534"/>
          <p:cNvGrpSpPr>
            <a:grpSpLocks/>
          </p:cNvGrpSpPr>
          <p:nvPr/>
        </p:nvGrpSpPr>
        <p:grpSpPr bwMode="auto">
          <a:xfrm>
            <a:off x="6172200" y="4114800"/>
            <a:ext cx="1066800" cy="1066800"/>
            <a:chOff x="1392" y="1488"/>
            <a:chExt cx="672" cy="672"/>
          </a:xfrm>
        </p:grpSpPr>
        <p:sp>
          <p:nvSpPr>
            <p:cNvPr id="33986" name="Oval 535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7" name="Oval 536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8" name="Oval 537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9" name="Oval 538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0" name="Oval 539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1" name="Oval 540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2" name="Oval 541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3" name="Oval 542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4" name="Oval 543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5" name="Oval 544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6" name="Oval 545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7" name="Oval 546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8" name="Oval 547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99" name="Oval 548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0" name="Oval 549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1" name="Oval 550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2" name="Oval 551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4003" name="Oval 552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2" name="Group 553"/>
          <p:cNvGrpSpPr>
            <a:grpSpLocks/>
          </p:cNvGrpSpPr>
          <p:nvPr/>
        </p:nvGrpSpPr>
        <p:grpSpPr bwMode="auto">
          <a:xfrm>
            <a:off x="5486400" y="5029200"/>
            <a:ext cx="1066800" cy="1066800"/>
            <a:chOff x="1392" y="1488"/>
            <a:chExt cx="672" cy="672"/>
          </a:xfrm>
        </p:grpSpPr>
        <p:sp>
          <p:nvSpPr>
            <p:cNvPr id="33968" name="Oval 554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9" name="Oval 555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0" name="Oval 556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1" name="Oval 557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2" name="Oval 558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3" name="Oval 559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4" name="Oval 560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5" name="Oval 561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6" name="Oval 562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7" name="Oval 563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8" name="Oval 564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79" name="Oval 565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0" name="Oval 566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1" name="Oval 567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2" name="Oval 568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3" name="Oval 569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4" name="Oval 570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85" name="Oval 571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3" name="Group 572"/>
          <p:cNvGrpSpPr>
            <a:grpSpLocks/>
          </p:cNvGrpSpPr>
          <p:nvPr/>
        </p:nvGrpSpPr>
        <p:grpSpPr bwMode="auto">
          <a:xfrm>
            <a:off x="6248400" y="2057400"/>
            <a:ext cx="1066800" cy="1066800"/>
            <a:chOff x="1392" y="1488"/>
            <a:chExt cx="672" cy="672"/>
          </a:xfrm>
        </p:grpSpPr>
        <p:sp>
          <p:nvSpPr>
            <p:cNvPr id="33950" name="Oval 573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1" name="Oval 574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2" name="Oval 575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3" name="Oval 576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4" name="Oval 577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5" name="Oval 578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6" name="Oval 579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7" name="Oval 580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8" name="Oval 581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59" name="Oval 582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0" name="Oval 583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1" name="Oval 584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2" name="Oval 585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3" name="Oval 586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4" name="Oval 587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5" name="Oval 588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6" name="Oval 589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67" name="Oval 590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4" name="Group 591"/>
          <p:cNvGrpSpPr>
            <a:grpSpLocks/>
          </p:cNvGrpSpPr>
          <p:nvPr/>
        </p:nvGrpSpPr>
        <p:grpSpPr bwMode="auto">
          <a:xfrm>
            <a:off x="2438400" y="1828800"/>
            <a:ext cx="1066800" cy="1066800"/>
            <a:chOff x="1392" y="1488"/>
            <a:chExt cx="672" cy="672"/>
          </a:xfrm>
        </p:grpSpPr>
        <p:sp>
          <p:nvSpPr>
            <p:cNvPr id="33932" name="Oval 592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3" name="Oval 593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4" name="Oval 594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5" name="Oval 595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6" name="Oval 596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7" name="Oval 597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8" name="Oval 598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9" name="Oval 599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0" name="Oval 600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1" name="Oval 601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2" name="Oval 602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3" name="Oval 603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4" name="Oval 604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5" name="Oval 605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6" name="Oval 606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7" name="Oval 607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8" name="Oval 608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49" name="Oval 609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5" name="Group 610"/>
          <p:cNvGrpSpPr>
            <a:grpSpLocks/>
          </p:cNvGrpSpPr>
          <p:nvPr/>
        </p:nvGrpSpPr>
        <p:grpSpPr bwMode="auto">
          <a:xfrm>
            <a:off x="5867400" y="1447800"/>
            <a:ext cx="1066800" cy="1066800"/>
            <a:chOff x="1392" y="1488"/>
            <a:chExt cx="672" cy="672"/>
          </a:xfrm>
        </p:grpSpPr>
        <p:sp>
          <p:nvSpPr>
            <p:cNvPr id="33914" name="Oval 611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5" name="Oval 612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6" name="Oval 613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7" name="Oval 614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8" name="Oval 615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9" name="Oval 616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0" name="Oval 617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1" name="Oval 618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2" name="Oval 619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3" name="Oval 620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4" name="Oval 621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5" name="Oval 622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6" name="Oval 623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7" name="Oval 624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8" name="Oval 625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29" name="Oval 626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0" name="Oval 627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31" name="Oval 628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6" name="Group 629"/>
          <p:cNvGrpSpPr>
            <a:grpSpLocks/>
          </p:cNvGrpSpPr>
          <p:nvPr/>
        </p:nvGrpSpPr>
        <p:grpSpPr bwMode="auto">
          <a:xfrm>
            <a:off x="4648200" y="990600"/>
            <a:ext cx="1066800" cy="1066800"/>
            <a:chOff x="1392" y="1488"/>
            <a:chExt cx="672" cy="672"/>
          </a:xfrm>
        </p:grpSpPr>
        <p:sp>
          <p:nvSpPr>
            <p:cNvPr id="33896" name="Oval 630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7" name="Oval 631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8" name="Oval 632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9" name="Oval 633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0" name="Oval 634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1" name="Oval 635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2" name="Oval 636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3" name="Oval 637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4" name="Oval 638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5" name="Oval 639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6" name="Oval 640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7" name="Oval 641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8" name="Oval 642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09" name="Oval 643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0" name="Oval 644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1" name="Oval 645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2" name="Oval 646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913" name="Oval 647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7" name="Group 648"/>
          <p:cNvGrpSpPr>
            <a:grpSpLocks/>
          </p:cNvGrpSpPr>
          <p:nvPr/>
        </p:nvGrpSpPr>
        <p:grpSpPr bwMode="auto">
          <a:xfrm>
            <a:off x="3733800" y="1219200"/>
            <a:ext cx="1066800" cy="1066800"/>
            <a:chOff x="1392" y="1488"/>
            <a:chExt cx="672" cy="672"/>
          </a:xfrm>
        </p:grpSpPr>
        <p:sp>
          <p:nvSpPr>
            <p:cNvPr id="33878" name="Oval 649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9" name="Oval 650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0" name="Oval 651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1" name="Oval 652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2" name="Oval 653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3" name="Oval 654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4" name="Oval 655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5" name="Oval 656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6" name="Oval 657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7" name="Oval 658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8" name="Oval 659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89" name="Oval 660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0" name="Oval 661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1" name="Oval 662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2" name="Oval 663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3" name="Oval 664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4" name="Oval 665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95" name="Oval 666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8" name="Group 667"/>
          <p:cNvGrpSpPr>
            <a:grpSpLocks/>
          </p:cNvGrpSpPr>
          <p:nvPr/>
        </p:nvGrpSpPr>
        <p:grpSpPr bwMode="auto">
          <a:xfrm>
            <a:off x="3124200" y="2438400"/>
            <a:ext cx="1066800" cy="1066800"/>
            <a:chOff x="1392" y="1488"/>
            <a:chExt cx="672" cy="672"/>
          </a:xfrm>
        </p:grpSpPr>
        <p:sp>
          <p:nvSpPr>
            <p:cNvPr id="33860" name="Oval 668"/>
            <p:cNvSpPr>
              <a:spLocks noChangeArrowheads="1"/>
            </p:cNvSpPr>
            <p:nvPr/>
          </p:nvSpPr>
          <p:spPr bwMode="auto">
            <a:xfrm>
              <a:off x="1584" y="172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1" name="Oval 669"/>
            <p:cNvSpPr>
              <a:spLocks noChangeArrowheads="1"/>
            </p:cNvSpPr>
            <p:nvPr/>
          </p:nvSpPr>
          <p:spPr bwMode="auto">
            <a:xfrm>
              <a:off x="1872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2" name="Oval 670"/>
            <p:cNvSpPr>
              <a:spLocks noChangeArrowheads="1"/>
            </p:cNvSpPr>
            <p:nvPr/>
          </p:nvSpPr>
          <p:spPr bwMode="auto">
            <a:xfrm>
              <a:off x="1536" y="201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3" name="Oval 671"/>
            <p:cNvSpPr>
              <a:spLocks noChangeArrowheads="1"/>
            </p:cNvSpPr>
            <p:nvPr/>
          </p:nvSpPr>
          <p:spPr bwMode="auto">
            <a:xfrm>
              <a:off x="1728" y="177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4" name="Oval 672"/>
            <p:cNvSpPr>
              <a:spLocks noChangeArrowheads="1"/>
            </p:cNvSpPr>
            <p:nvPr/>
          </p:nvSpPr>
          <p:spPr bwMode="auto">
            <a:xfrm>
              <a:off x="1728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5" name="Oval 673"/>
            <p:cNvSpPr>
              <a:spLocks noChangeArrowheads="1"/>
            </p:cNvSpPr>
            <p:nvPr/>
          </p:nvSpPr>
          <p:spPr bwMode="auto">
            <a:xfrm>
              <a:off x="1728" y="21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6" name="Oval 674"/>
            <p:cNvSpPr>
              <a:spLocks noChangeArrowheads="1"/>
            </p:cNvSpPr>
            <p:nvPr/>
          </p:nvSpPr>
          <p:spPr bwMode="auto">
            <a:xfrm>
              <a:off x="201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7" name="Oval 675"/>
            <p:cNvSpPr>
              <a:spLocks noChangeArrowheads="1"/>
            </p:cNvSpPr>
            <p:nvPr/>
          </p:nvSpPr>
          <p:spPr bwMode="auto">
            <a:xfrm>
              <a:off x="1392" y="148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8" name="Oval 676"/>
            <p:cNvSpPr>
              <a:spLocks noChangeArrowheads="1"/>
            </p:cNvSpPr>
            <p:nvPr/>
          </p:nvSpPr>
          <p:spPr bwMode="auto">
            <a:xfrm>
              <a:off x="1536" y="158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69" name="Oval 677"/>
            <p:cNvSpPr>
              <a:spLocks noChangeArrowheads="1"/>
            </p:cNvSpPr>
            <p:nvPr/>
          </p:nvSpPr>
          <p:spPr bwMode="auto">
            <a:xfrm>
              <a:off x="1824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0" name="Oval 678"/>
            <p:cNvSpPr>
              <a:spLocks noChangeArrowheads="1"/>
            </p:cNvSpPr>
            <p:nvPr/>
          </p:nvSpPr>
          <p:spPr bwMode="auto">
            <a:xfrm>
              <a:off x="1632" y="1968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1" name="Oval 679"/>
            <p:cNvSpPr>
              <a:spLocks noChangeArrowheads="1"/>
            </p:cNvSpPr>
            <p:nvPr/>
          </p:nvSpPr>
          <p:spPr bwMode="auto">
            <a:xfrm>
              <a:off x="187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2" name="Oval 680"/>
            <p:cNvSpPr>
              <a:spLocks noChangeArrowheads="1"/>
            </p:cNvSpPr>
            <p:nvPr/>
          </p:nvSpPr>
          <p:spPr bwMode="auto">
            <a:xfrm>
              <a:off x="1632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3" name="Oval 681"/>
            <p:cNvSpPr>
              <a:spLocks noChangeArrowheads="1"/>
            </p:cNvSpPr>
            <p:nvPr/>
          </p:nvSpPr>
          <p:spPr bwMode="auto">
            <a:xfrm>
              <a:off x="148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4" name="Oval 682"/>
            <p:cNvSpPr>
              <a:spLocks noChangeArrowheads="1"/>
            </p:cNvSpPr>
            <p:nvPr/>
          </p:nvSpPr>
          <p:spPr bwMode="auto">
            <a:xfrm>
              <a:off x="1536" y="187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5" name="Oval 683"/>
            <p:cNvSpPr>
              <a:spLocks noChangeArrowheads="1"/>
            </p:cNvSpPr>
            <p:nvPr/>
          </p:nvSpPr>
          <p:spPr bwMode="auto">
            <a:xfrm>
              <a:off x="1392" y="182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6" name="Oval 684"/>
            <p:cNvSpPr>
              <a:spLocks noChangeArrowheads="1"/>
            </p:cNvSpPr>
            <p:nvPr/>
          </p:nvSpPr>
          <p:spPr bwMode="auto">
            <a:xfrm>
              <a:off x="1440" y="168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3877" name="Oval 685"/>
            <p:cNvSpPr>
              <a:spLocks noChangeArrowheads="1"/>
            </p:cNvSpPr>
            <p:nvPr/>
          </p:nvSpPr>
          <p:spPr bwMode="auto">
            <a:xfrm>
              <a:off x="1728" y="192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120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33840" name="Oval 686"/>
          <p:cNvSpPr>
            <a:spLocks noChangeArrowheads="1"/>
          </p:cNvSpPr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FFCC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841" name="Text Box 687"/>
          <p:cNvSpPr txBox="1">
            <a:spLocks noChangeArrowheads="1"/>
          </p:cNvSpPr>
          <p:nvPr/>
        </p:nvSpPr>
        <p:spPr bwMode="auto">
          <a:xfrm>
            <a:off x="0" y="5943600"/>
            <a:ext cx="293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Drug A</a:t>
            </a:r>
            <a:endParaRPr lang="en-US" sz="2000" b="1" kern="1200" dirty="0">
              <a:solidFill>
                <a:srgbClr val="3333FF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kills</a:t>
            </a:r>
            <a:r>
              <a:rPr lang="en-US" sz="2000" kern="1200" dirty="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dirty="0">
                <a:solidFill>
                  <a:srgbClr val="33CC33"/>
                </a:solidFill>
                <a:latin typeface="Calibri" pitchFamily="34" charset="0"/>
                <a:ea typeface="+mn-ea"/>
                <a:cs typeface="Calibri" pitchFamily="34" charset="0"/>
              </a:rPr>
              <a:t>susceptible organisms</a:t>
            </a:r>
          </a:p>
        </p:txBody>
      </p:sp>
      <p:sp>
        <p:nvSpPr>
          <p:cNvPr id="33842" name="Line 688"/>
          <p:cNvSpPr>
            <a:spLocks noChangeShapeType="1"/>
          </p:cNvSpPr>
          <p:nvPr/>
        </p:nvSpPr>
        <p:spPr bwMode="auto">
          <a:xfrm flipV="1">
            <a:off x="914400" y="3124200"/>
            <a:ext cx="21336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3" name="Line 689"/>
          <p:cNvSpPr>
            <a:spLocks noChangeShapeType="1"/>
          </p:cNvSpPr>
          <p:nvPr/>
        </p:nvSpPr>
        <p:spPr bwMode="auto">
          <a:xfrm flipV="1">
            <a:off x="1219200" y="3276600"/>
            <a:ext cx="22098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4" name="Line 690"/>
          <p:cNvSpPr>
            <a:spLocks noChangeShapeType="1"/>
          </p:cNvSpPr>
          <p:nvPr/>
        </p:nvSpPr>
        <p:spPr bwMode="auto">
          <a:xfrm flipV="1">
            <a:off x="1371600" y="3657600"/>
            <a:ext cx="26670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5" name="Line 691"/>
          <p:cNvSpPr>
            <a:spLocks noChangeShapeType="1"/>
          </p:cNvSpPr>
          <p:nvPr/>
        </p:nvSpPr>
        <p:spPr bwMode="auto">
          <a:xfrm flipV="1">
            <a:off x="1447800" y="4343400"/>
            <a:ext cx="25908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6" name="Line 692"/>
          <p:cNvSpPr>
            <a:spLocks noChangeShapeType="1"/>
          </p:cNvSpPr>
          <p:nvPr/>
        </p:nvSpPr>
        <p:spPr bwMode="auto">
          <a:xfrm flipV="1">
            <a:off x="1600200" y="4724400"/>
            <a:ext cx="2362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7" name="Line 693"/>
          <p:cNvSpPr>
            <a:spLocks noChangeShapeType="1"/>
          </p:cNvSpPr>
          <p:nvPr/>
        </p:nvSpPr>
        <p:spPr bwMode="auto">
          <a:xfrm flipV="1">
            <a:off x="1219200" y="4038600"/>
            <a:ext cx="22098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8" name="Line 694"/>
          <p:cNvSpPr>
            <a:spLocks noChangeShapeType="1"/>
          </p:cNvSpPr>
          <p:nvPr/>
        </p:nvSpPr>
        <p:spPr bwMode="auto">
          <a:xfrm flipV="1">
            <a:off x="762000" y="2895600"/>
            <a:ext cx="17526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49" name="Text Box 695"/>
          <p:cNvSpPr txBox="1">
            <a:spLocks noChangeArrowheads="1"/>
          </p:cNvSpPr>
          <p:nvPr/>
        </p:nvSpPr>
        <p:spPr bwMode="auto">
          <a:xfrm>
            <a:off x="0" y="763588"/>
            <a:ext cx="2314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Drug A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kills</a:t>
            </a:r>
            <a:r>
              <a:rPr lang="en-US" sz="2000" kern="1200" dirty="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Drug B</a:t>
            </a:r>
            <a:r>
              <a:rPr lang="en-US" sz="2000" kern="1200" dirty="0">
                <a:solidFill>
                  <a:srgbClr val="3333FF"/>
                </a:solidFill>
                <a:latin typeface="Calibri" pitchFamily="34" charset="0"/>
                <a:ea typeface="+mn-ea"/>
                <a:cs typeface="Calibri" pitchFamily="34" charset="0"/>
              </a:rPr>
              <a:t>-resistant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3333FF"/>
                </a:solidFill>
                <a:latin typeface="Calibri" pitchFamily="34" charset="0"/>
                <a:ea typeface="+mn-ea"/>
                <a:cs typeface="Calibri" pitchFamily="34" charset="0"/>
              </a:rPr>
              <a:t>mutants</a:t>
            </a:r>
          </a:p>
        </p:txBody>
      </p:sp>
      <p:sp>
        <p:nvSpPr>
          <p:cNvPr id="33850" name="Line 696"/>
          <p:cNvSpPr>
            <a:spLocks noChangeShapeType="1"/>
          </p:cNvSpPr>
          <p:nvPr/>
        </p:nvSpPr>
        <p:spPr bwMode="auto">
          <a:xfrm>
            <a:off x="1882775" y="996950"/>
            <a:ext cx="2232025" cy="527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1" name="Text Box 697"/>
          <p:cNvSpPr txBox="1">
            <a:spLocks noChangeArrowheads="1"/>
          </p:cNvSpPr>
          <p:nvPr/>
        </p:nvSpPr>
        <p:spPr bwMode="auto">
          <a:xfrm>
            <a:off x="7135813" y="865188"/>
            <a:ext cx="20120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FF"/>
                </a:solidFill>
                <a:latin typeface="Calibri" pitchFamily="34" charset="0"/>
                <a:ea typeface="+mn-ea"/>
                <a:cs typeface="Calibri" pitchFamily="34" charset="0"/>
              </a:rPr>
              <a:t>Drug B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kills</a:t>
            </a:r>
            <a:r>
              <a:rPr lang="en-US" sz="2000" kern="1200" dirty="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Drug A-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resistant mutants</a:t>
            </a:r>
          </a:p>
        </p:txBody>
      </p:sp>
      <p:sp>
        <p:nvSpPr>
          <p:cNvPr id="33852" name="Line 698"/>
          <p:cNvSpPr>
            <a:spLocks noChangeShapeType="1"/>
          </p:cNvSpPr>
          <p:nvPr/>
        </p:nvSpPr>
        <p:spPr bwMode="auto">
          <a:xfrm flipH="1">
            <a:off x="5916613" y="1036638"/>
            <a:ext cx="1276350" cy="180975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3" name="Text Box 699"/>
          <p:cNvSpPr txBox="1">
            <a:spLocks noChangeArrowheads="1"/>
          </p:cNvSpPr>
          <p:nvPr/>
        </p:nvSpPr>
        <p:spPr bwMode="auto">
          <a:xfrm>
            <a:off x="6211888" y="6149975"/>
            <a:ext cx="2932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3333FF"/>
                </a:solidFill>
                <a:latin typeface="Calibri" pitchFamily="34" charset="0"/>
                <a:ea typeface="+mn-ea"/>
                <a:cs typeface="Calibri" pitchFamily="34" charset="0"/>
              </a:rPr>
              <a:t>Drug B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kills</a:t>
            </a:r>
            <a:r>
              <a:rPr lang="en-US" sz="2000" kern="1200" dirty="0">
                <a:solidFill>
                  <a:srgbClr val="FFCC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kern="1200" dirty="0">
                <a:solidFill>
                  <a:srgbClr val="33CC33"/>
                </a:solidFill>
                <a:latin typeface="Calibri" pitchFamily="34" charset="0"/>
                <a:ea typeface="+mn-ea"/>
                <a:cs typeface="Calibri" pitchFamily="34" charset="0"/>
              </a:rPr>
              <a:t>susceptible organisms</a:t>
            </a:r>
          </a:p>
        </p:txBody>
      </p:sp>
      <p:sp>
        <p:nvSpPr>
          <p:cNvPr id="33854" name="Line 700"/>
          <p:cNvSpPr>
            <a:spLocks noChangeShapeType="1"/>
          </p:cNvSpPr>
          <p:nvPr/>
        </p:nvSpPr>
        <p:spPr bwMode="auto">
          <a:xfrm flipH="1" flipV="1">
            <a:off x="6324600" y="3962400"/>
            <a:ext cx="914400" cy="1905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5" name="Line 701"/>
          <p:cNvSpPr>
            <a:spLocks noChangeShapeType="1"/>
          </p:cNvSpPr>
          <p:nvPr/>
        </p:nvSpPr>
        <p:spPr bwMode="auto">
          <a:xfrm flipH="1" flipV="1">
            <a:off x="5486400" y="3886200"/>
            <a:ext cx="1600200" cy="2057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6" name="Line 702"/>
          <p:cNvSpPr>
            <a:spLocks noChangeShapeType="1"/>
          </p:cNvSpPr>
          <p:nvPr/>
        </p:nvSpPr>
        <p:spPr bwMode="auto">
          <a:xfrm flipH="1" flipV="1">
            <a:off x="5715000" y="5181600"/>
            <a:ext cx="914400" cy="76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7" name="Line 703"/>
          <p:cNvSpPr>
            <a:spLocks noChangeShapeType="1"/>
          </p:cNvSpPr>
          <p:nvPr/>
        </p:nvSpPr>
        <p:spPr bwMode="auto">
          <a:xfrm flipH="1" flipV="1">
            <a:off x="4114800" y="4800600"/>
            <a:ext cx="2209800" cy="1143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8" name="Line 704"/>
          <p:cNvSpPr>
            <a:spLocks noChangeShapeType="1"/>
          </p:cNvSpPr>
          <p:nvPr/>
        </p:nvSpPr>
        <p:spPr bwMode="auto">
          <a:xfrm flipH="1" flipV="1">
            <a:off x="4648200" y="5562600"/>
            <a:ext cx="1676400" cy="457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3859" name="Line 705"/>
          <p:cNvSpPr>
            <a:spLocks noChangeShapeType="1"/>
          </p:cNvSpPr>
          <p:nvPr/>
        </p:nvSpPr>
        <p:spPr bwMode="auto">
          <a:xfrm flipH="1" flipV="1">
            <a:off x="3276600" y="5638800"/>
            <a:ext cx="2971800" cy="457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u="sng" kern="1200">
              <a:solidFill>
                <a:srgbClr val="FFCC0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108862" y="2125683"/>
            <a:ext cx="4711288" cy="4398942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1" name="Oval 152"/>
          <p:cNvSpPr>
            <a:spLocks noChangeArrowheads="1"/>
          </p:cNvSpPr>
          <p:nvPr/>
        </p:nvSpPr>
        <p:spPr bwMode="auto">
          <a:xfrm>
            <a:off x="6640066" y="498779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5" name="Oval 196"/>
          <p:cNvSpPr>
            <a:spLocks noChangeArrowheads="1"/>
          </p:cNvSpPr>
          <p:nvPr/>
        </p:nvSpPr>
        <p:spPr bwMode="auto">
          <a:xfrm>
            <a:off x="7070280" y="498620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9" name="Oval 210"/>
          <p:cNvSpPr>
            <a:spLocks noChangeArrowheads="1"/>
          </p:cNvSpPr>
          <p:nvPr/>
        </p:nvSpPr>
        <p:spPr bwMode="auto">
          <a:xfrm>
            <a:off x="7216330" y="491635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4" name="Oval 215"/>
          <p:cNvSpPr>
            <a:spLocks noChangeArrowheads="1"/>
          </p:cNvSpPr>
          <p:nvPr/>
        </p:nvSpPr>
        <p:spPr bwMode="auto">
          <a:xfrm>
            <a:off x="7216330" y="491635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3" name="Oval 224"/>
          <p:cNvSpPr>
            <a:spLocks noChangeArrowheads="1"/>
          </p:cNvSpPr>
          <p:nvPr/>
        </p:nvSpPr>
        <p:spPr bwMode="auto">
          <a:xfrm>
            <a:off x="7933880" y="4913180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9" name="Oval 230"/>
          <p:cNvSpPr>
            <a:spLocks noChangeArrowheads="1"/>
          </p:cNvSpPr>
          <p:nvPr/>
        </p:nvSpPr>
        <p:spPr bwMode="auto">
          <a:xfrm>
            <a:off x="8438705" y="477030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0" name="Oval 231"/>
          <p:cNvSpPr>
            <a:spLocks noChangeArrowheads="1"/>
          </p:cNvSpPr>
          <p:nvPr/>
        </p:nvSpPr>
        <p:spPr bwMode="auto">
          <a:xfrm>
            <a:off x="8464599" y="4891202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979613" y="3573463"/>
            <a:ext cx="720725" cy="720725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051050" y="3860800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484438" y="3716338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268538" y="3789363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124075" y="3789363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339975" y="3644900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195513" y="3644900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2124075" y="3933825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1" name="Oval 12"/>
          <p:cNvSpPr>
            <a:spLocks noChangeArrowheads="1"/>
          </p:cNvSpPr>
          <p:nvPr/>
        </p:nvSpPr>
        <p:spPr bwMode="auto">
          <a:xfrm>
            <a:off x="2195513" y="4005263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2" name="Oval 13"/>
          <p:cNvSpPr>
            <a:spLocks noChangeArrowheads="1"/>
          </p:cNvSpPr>
          <p:nvPr/>
        </p:nvSpPr>
        <p:spPr bwMode="auto">
          <a:xfrm>
            <a:off x="2339975" y="3933825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2411413" y="3789363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4" name="Oval 15"/>
          <p:cNvSpPr>
            <a:spLocks noChangeArrowheads="1"/>
          </p:cNvSpPr>
          <p:nvPr/>
        </p:nvSpPr>
        <p:spPr bwMode="auto">
          <a:xfrm>
            <a:off x="2555875" y="3860800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5" name="Oval 16"/>
          <p:cNvSpPr>
            <a:spLocks noChangeArrowheads="1"/>
          </p:cNvSpPr>
          <p:nvPr/>
        </p:nvSpPr>
        <p:spPr bwMode="auto">
          <a:xfrm>
            <a:off x="2051050" y="4076700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2268538" y="4076700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2411413" y="3933825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2484438" y="4005263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59" name="Oval 20"/>
          <p:cNvSpPr>
            <a:spLocks noChangeArrowheads="1"/>
          </p:cNvSpPr>
          <p:nvPr/>
        </p:nvSpPr>
        <p:spPr bwMode="auto">
          <a:xfrm>
            <a:off x="2411413" y="4076700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0" name="Oval 21"/>
          <p:cNvSpPr>
            <a:spLocks noChangeArrowheads="1"/>
          </p:cNvSpPr>
          <p:nvPr/>
        </p:nvSpPr>
        <p:spPr bwMode="auto">
          <a:xfrm>
            <a:off x="2195513" y="4149725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1" name="Oval 22"/>
          <p:cNvSpPr>
            <a:spLocks noChangeArrowheads="1"/>
          </p:cNvSpPr>
          <p:nvPr/>
        </p:nvSpPr>
        <p:spPr bwMode="auto">
          <a:xfrm>
            <a:off x="2339975" y="4149725"/>
            <a:ext cx="71438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3" name="Oval 24"/>
          <p:cNvSpPr>
            <a:spLocks noChangeArrowheads="1"/>
          </p:cNvSpPr>
          <p:nvPr/>
        </p:nvSpPr>
        <p:spPr bwMode="auto">
          <a:xfrm>
            <a:off x="2195513" y="3860800"/>
            <a:ext cx="71437" cy="730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8" name="Oval 29"/>
          <p:cNvSpPr>
            <a:spLocks noChangeArrowheads="1"/>
          </p:cNvSpPr>
          <p:nvPr/>
        </p:nvSpPr>
        <p:spPr bwMode="auto">
          <a:xfrm>
            <a:off x="5448616" y="23658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9" name="Oval 30"/>
          <p:cNvSpPr>
            <a:spLocks noChangeArrowheads="1"/>
          </p:cNvSpPr>
          <p:nvPr/>
        </p:nvSpPr>
        <p:spPr bwMode="auto">
          <a:xfrm>
            <a:off x="5664516" y="25817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0" name="Oval 31"/>
          <p:cNvSpPr>
            <a:spLocks noChangeArrowheads="1"/>
          </p:cNvSpPr>
          <p:nvPr/>
        </p:nvSpPr>
        <p:spPr bwMode="auto">
          <a:xfrm>
            <a:off x="5664516" y="28690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1" name="Oval 32"/>
          <p:cNvSpPr>
            <a:spLocks noChangeArrowheads="1"/>
          </p:cNvSpPr>
          <p:nvPr/>
        </p:nvSpPr>
        <p:spPr bwMode="auto">
          <a:xfrm>
            <a:off x="5880416" y="30849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2" name="Oval 33"/>
          <p:cNvSpPr>
            <a:spLocks noChangeArrowheads="1"/>
          </p:cNvSpPr>
          <p:nvPr/>
        </p:nvSpPr>
        <p:spPr bwMode="auto">
          <a:xfrm>
            <a:off x="6096316" y="33008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3" name="Oval 34"/>
          <p:cNvSpPr>
            <a:spLocks noChangeArrowheads="1"/>
          </p:cNvSpPr>
          <p:nvPr/>
        </p:nvSpPr>
        <p:spPr bwMode="auto">
          <a:xfrm>
            <a:off x="6312216" y="35167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4" name="Oval 35"/>
          <p:cNvSpPr>
            <a:spLocks noChangeArrowheads="1"/>
          </p:cNvSpPr>
          <p:nvPr/>
        </p:nvSpPr>
        <p:spPr bwMode="auto">
          <a:xfrm>
            <a:off x="6528116" y="37326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5" name="Oval 36"/>
          <p:cNvSpPr>
            <a:spLocks noChangeArrowheads="1"/>
          </p:cNvSpPr>
          <p:nvPr/>
        </p:nvSpPr>
        <p:spPr bwMode="auto">
          <a:xfrm>
            <a:off x="6744016" y="39485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6" name="Oval 37"/>
          <p:cNvSpPr>
            <a:spLocks noChangeArrowheads="1"/>
          </p:cNvSpPr>
          <p:nvPr/>
        </p:nvSpPr>
        <p:spPr bwMode="auto">
          <a:xfrm>
            <a:off x="6959916" y="41644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7" name="Oval 38"/>
          <p:cNvSpPr>
            <a:spLocks noChangeArrowheads="1"/>
          </p:cNvSpPr>
          <p:nvPr/>
        </p:nvSpPr>
        <p:spPr bwMode="auto">
          <a:xfrm>
            <a:off x="7175816" y="43803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3" name="Oval 44"/>
          <p:cNvSpPr>
            <a:spLocks noChangeArrowheads="1"/>
          </p:cNvSpPr>
          <p:nvPr/>
        </p:nvSpPr>
        <p:spPr bwMode="auto">
          <a:xfrm>
            <a:off x="4873941" y="3302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4" name="Oval 45"/>
          <p:cNvSpPr>
            <a:spLocks noChangeArrowheads="1"/>
          </p:cNvSpPr>
          <p:nvPr/>
        </p:nvSpPr>
        <p:spPr bwMode="auto">
          <a:xfrm>
            <a:off x="5089841" y="35183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5" name="Oval 46"/>
          <p:cNvSpPr>
            <a:spLocks noChangeArrowheads="1"/>
          </p:cNvSpPr>
          <p:nvPr/>
        </p:nvSpPr>
        <p:spPr bwMode="auto">
          <a:xfrm>
            <a:off x="5305741" y="37342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6" name="Oval 47"/>
          <p:cNvSpPr>
            <a:spLocks noChangeArrowheads="1"/>
          </p:cNvSpPr>
          <p:nvPr/>
        </p:nvSpPr>
        <p:spPr bwMode="auto">
          <a:xfrm>
            <a:off x="5521641" y="39501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7" name="Oval 48"/>
          <p:cNvSpPr>
            <a:spLocks noChangeArrowheads="1"/>
          </p:cNvSpPr>
          <p:nvPr/>
        </p:nvSpPr>
        <p:spPr bwMode="auto">
          <a:xfrm>
            <a:off x="5737541" y="41660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8" name="Oval 49"/>
          <p:cNvSpPr>
            <a:spLocks noChangeArrowheads="1"/>
          </p:cNvSpPr>
          <p:nvPr/>
        </p:nvSpPr>
        <p:spPr bwMode="auto">
          <a:xfrm>
            <a:off x="5953441" y="43819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9" name="Oval 50"/>
          <p:cNvSpPr>
            <a:spLocks noChangeArrowheads="1"/>
          </p:cNvSpPr>
          <p:nvPr/>
        </p:nvSpPr>
        <p:spPr bwMode="auto">
          <a:xfrm>
            <a:off x="6169341" y="45978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0" name="Oval 51"/>
          <p:cNvSpPr>
            <a:spLocks noChangeArrowheads="1"/>
          </p:cNvSpPr>
          <p:nvPr/>
        </p:nvSpPr>
        <p:spPr bwMode="auto">
          <a:xfrm>
            <a:off x="6385241" y="48137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1" name="Oval 52"/>
          <p:cNvSpPr>
            <a:spLocks noChangeArrowheads="1"/>
          </p:cNvSpPr>
          <p:nvPr/>
        </p:nvSpPr>
        <p:spPr bwMode="auto">
          <a:xfrm>
            <a:off x="6601141" y="50296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2" name="Oval 53"/>
          <p:cNvSpPr>
            <a:spLocks noChangeArrowheads="1"/>
          </p:cNvSpPr>
          <p:nvPr/>
        </p:nvSpPr>
        <p:spPr bwMode="auto">
          <a:xfrm>
            <a:off x="6817041" y="5245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7" name="Oval 58"/>
          <p:cNvSpPr>
            <a:spLocks noChangeArrowheads="1"/>
          </p:cNvSpPr>
          <p:nvPr/>
        </p:nvSpPr>
        <p:spPr bwMode="auto">
          <a:xfrm>
            <a:off x="4873941" y="3302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8" name="Oval 59"/>
          <p:cNvSpPr>
            <a:spLocks noChangeArrowheads="1"/>
          </p:cNvSpPr>
          <p:nvPr/>
        </p:nvSpPr>
        <p:spPr bwMode="auto">
          <a:xfrm>
            <a:off x="5089841" y="35183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9" name="Oval 60"/>
          <p:cNvSpPr>
            <a:spLocks noChangeArrowheads="1"/>
          </p:cNvSpPr>
          <p:nvPr/>
        </p:nvSpPr>
        <p:spPr bwMode="auto">
          <a:xfrm>
            <a:off x="5305741" y="37342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0" name="Oval 61"/>
          <p:cNvSpPr>
            <a:spLocks noChangeArrowheads="1"/>
          </p:cNvSpPr>
          <p:nvPr/>
        </p:nvSpPr>
        <p:spPr bwMode="auto">
          <a:xfrm>
            <a:off x="5521641" y="39501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1" name="Oval 62"/>
          <p:cNvSpPr>
            <a:spLocks noChangeArrowheads="1"/>
          </p:cNvSpPr>
          <p:nvPr/>
        </p:nvSpPr>
        <p:spPr bwMode="auto">
          <a:xfrm>
            <a:off x="5737541" y="41660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2" name="Oval 63"/>
          <p:cNvSpPr>
            <a:spLocks noChangeArrowheads="1"/>
          </p:cNvSpPr>
          <p:nvPr/>
        </p:nvSpPr>
        <p:spPr bwMode="auto">
          <a:xfrm>
            <a:off x="5953441" y="43819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3" name="Oval 64"/>
          <p:cNvSpPr>
            <a:spLocks noChangeArrowheads="1"/>
          </p:cNvSpPr>
          <p:nvPr/>
        </p:nvSpPr>
        <p:spPr bwMode="auto">
          <a:xfrm>
            <a:off x="6169341" y="45978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4" name="Oval 65"/>
          <p:cNvSpPr>
            <a:spLocks noChangeArrowheads="1"/>
          </p:cNvSpPr>
          <p:nvPr/>
        </p:nvSpPr>
        <p:spPr bwMode="auto">
          <a:xfrm>
            <a:off x="6385241" y="48137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5" name="Oval 66"/>
          <p:cNvSpPr>
            <a:spLocks noChangeArrowheads="1"/>
          </p:cNvSpPr>
          <p:nvPr/>
        </p:nvSpPr>
        <p:spPr bwMode="auto">
          <a:xfrm>
            <a:off x="6601141" y="50296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6" name="Oval 67"/>
          <p:cNvSpPr>
            <a:spLocks noChangeArrowheads="1"/>
          </p:cNvSpPr>
          <p:nvPr/>
        </p:nvSpPr>
        <p:spPr bwMode="auto">
          <a:xfrm>
            <a:off x="6817041" y="5245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7" name="Oval 68"/>
          <p:cNvSpPr>
            <a:spLocks noChangeArrowheads="1"/>
          </p:cNvSpPr>
          <p:nvPr/>
        </p:nvSpPr>
        <p:spPr bwMode="auto">
          <a:xfrm>
            <a:off x="7032941" y="5461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8" name="Oval 69"/>
          <p:cNvSpPr>
            <a:spLocks noChangeArrowheads="1"/>
          </p:cNvSpPr>
          <p:nvPr/>
        </p:nvSpPr>
        <p:spPr bwMode="auto">
          <a:xfrm>
            <a:off x="5232716" y="26547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9" name="Oval 70"/>
          <p:cNvSpPr>
            <a:spLocks noChangeArrowheads="1"/>
          </p:cNvSpPr>
          <p:nvPr/>
        </p:nvSpPr>
        <p:spPr bwMode="auto">
          <a:xfrm>
            <a:off x="5232716" y="29421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0" name="Oval 71"/>
          <p:cNvSpPr>
            <a:spLocks noChangeArrowheads="1"/>
          </p:cNvSpPr>
          <p:nvPr/>
        </p:nvSpPr>
        <p:spPr bwMode="auto">
          <a:xfrm>
            <a:off x="5448616" y="3158023"/>
            <a:ext cx="58421" cy="5507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1" name="Oval 72"/>
          <p:cNvSpPr>
            <a:spLocks noChangeArrowheads="1"/>
          </p:cNvSpPr>
          <p:nvPr/>
        </p:nvSpPr>
        <p:spPr bwMode="auto">
          <a:xfrm>
            <a:off x="5664516" y="33739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2" name="Oval 73"/>
          <p:cNvSpPr>
            <a:spLocks noChangeArrowheads="1"/>
          </p:cNvSpPr>
          <p:nvPr/>
        </p:nvSpPr>
        <p:spPr bwMode="auto">
          <a:xfrm>
            <a:off x="5880416" y="35898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3" name="Oval 74"/>
          <p:cNvSpPr>
            <a:spLocks noChangeArrowheads="1"/>
          </p:cNvSpPr>
          <p:nvPr/>
        </p:nvSpPr>
        <p:spPr bwMode="auto">
          <a:xfrm>
            <a:off x="6096316" y="38057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4" name="Oval 75"/>
          <p:cNvSpPr>
            <a:spLocks noChangeArrowheads="1"/>
          </p:cNvSpPr>
          <p:nvPr/>
        </p:nvSpPr>
        <p:spPr bwMode="auto">
          <a:xfrm>
            <a:off x="6312216" y="40216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5" name="Oval 76"/>
          <p:cNvSpPr>
            <a:spLocks noChangeArrowheads="1"/>
          </p:cNvSpPr>
          <p:nvPr/>
        </p:nvSpPr>
        <p:spPr bwMode="auto">
          <a:xfrm>
            <a:off x="6528116" y="42375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6" name="Oval 77"/>
          <p:cNvSpPr>
            <a:spLocks noChangeArrowheads="1"/>
          </p:cNvSpPr>
          <p:nvPr/>
        </p:nvSpPr>
        <p:spPr bwMode="auto">
          <a:xfrm>
            <a:off x="6744016" y="44534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7" name="Oval 78"/>
          <p:cNvSpPr>
            <a:spLocks noChangeArrowheads="1"/>
          </p:cNvSpPr>
          <p:nvPr/>
        </p:nvSpPr>
        <p:spPr bwMode="auto">
          <a:xfrm>
            <a:off x="6959916" y="46693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8" name="Oval 79"/>
          <p:cNvSpPr>
            <a:spLocks noChangeArrowheads="1"/>
          </p:cNvSpPr>
          <p:nvPr/>
        </p:nvSpPr>
        <p:spPr bwMode="auto">
          <a:xfrm>
            <a:off x="7175816" y="48852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19" name="Oval 80"/>
          <p:cNvSpPr>
            <a:spLocks noChangeArrowheads="1"/>
          </p:cNvSpPr>
          <p:nvPr/>
        </p:nvSpPr>
        <p:spPr bwMode="auto">
          <a:xfrm>
            <a:off x="7391716" y="51011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2" name="Oval 83"/>
          <p:cNvSpPr>
            <a:spLocks noChangeArrowheads="1"/>
          </p:cNvSpPr>
          <p:nvPr/>
        </p:nvSpPr>
        <p:spPr bwMode="auto">
          <a:xfrm>
            <a:off x="4442141" y="3375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3" name="Oval 84"/>
          <p:cNvSpPr>
            <a:spLocks noChangeArrowheads="1"/>
          </p:cNvSpPr>
          <p:nvPr/>
        </p:nvSpPr>
        <p:spPr bwMode="auto">
          <a:xfrm>
            <a:off x="4658041" y="35914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4" name="Oval 85"/>
          <p:cNvSpPr>
            <a:spLocks noChangeArrowheads="1"/>
          </p:cNvSpPr>
          <p:nvPr/>
        </p:nvSpPr>
        <p:spPr bwMode="auto">
          <a:xfrm>
            <a:off x="4873941" y="38073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5" name="Oval 86"/>
          <p:cNvSpPr>
            <a:spLocks noChangeArrowheads="1"/>
          </p:cNvSpPr>
          <p:nvPr/>
        </p:nvSpPr>
        <p:spPr bwMode="auto">
          <a:xfrm>
            <a:off x="5089841" y="40232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6" name="Oval 87"/>
          <p:cNvSpPr>
            <a:spLocks noChangeArrowheads="1"/>
          </p:cNvSpPr>
          <p:nvPr/>
        </p:nvSpPr>
        <p:spPr bwMode="auto">
          <a:xfrm>
            <a:off x="5305741" y="42391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7" name="Oval 88"/>
          <p:cNvSpPr>
            <a:spLocks noChangeArrowheads="1"/>
          </p:cNvSpPr>
          <p:nvPr/>
        </p:nvSpPr>
        <p:spPr bwMode="auto">
          <a:xfrm>
            <a:off x="5521641" y="44550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8" name="Oval 89"/>
          <p:cNvSpPr>
            <a:spLocks noChangeArrowheads="1"/>
          </p:cNvSpPr>
          <p:nvPr/>
        </p:nvSpPr>
        <p:spPr bwMode="auto">
          <a:xfrm>
            <a:off x="5737541" y="46709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9" name="Oval 90"/>
          <p:cNvSpPr>
            <a:spLocks noChangeArrowheads="1"/>
          </p:cNvSpPr>
          <p:nvPr/>
        </p:nvSpPr>
        <p:spPr bwMode="auto">
          <a:xfrm>
            <a:off x="5953441" y="48868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0" name="Oval 91"/>
          <p:cNvSpPr>
            <a:spLocks noChangeArrowheads="1"/>
          </p:cNvSpPr>
          <p:nvPr/>
        </p:nvSpPr>
        <p:spPr bwMode="auto">
          <a:xfrm>
            <a:off x="6169341" y="51027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1" name="Oval 92"/>
          <p:cNvSpPr>
            <a:spLocks noChangeArrowheads="1"/>
          </p:cNvSpPr>
          <p:nvPr/>
        </p:nvSpPr>
        <p:spPr bwMode="auto">
          <a:xfrm>
            <a:off x="6385241" y="53186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2" name="Oval 93"/>
          <p:cNvSpPr>
            <a:spLocks noChangeArrowheads="1"/>
          </p:cNvSpPr>
          <p:nvPr/>
        </p:nvSpPr>
        <p:spPr bwMode="auto">
          <a:xfrm>
            <a:off x="6601141" y="5534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3" name="Oval 94"/>
          <p:cNvSpPr>
            <a:spLocks noChangeArrowheads="1"/>
          </p:cNvSpPr>
          <p:nvPr/>
        </p:nvSpPr>
        <p:spPr bwMode="auto">
          <a:xfrm>
            <a:off x="6817041" y="57504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4" name="Oval 95"/>
          <p:cNvSpPr>
            <a:spLocks noChangeArrowheads="1"/>
          </p:cNvSpPr>
          <p:nvPr/>
        </p:nvSpPr>
        <p:spPr bwMode="auto">
          <a:xfrm>
            <a:off x="7032941" y="59663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6" name="Oval 97"/>
          <p:cNvSpPr>
            <a:spLocks noChangeArrowheads="1"/>
          </p:cNvSpPr>
          <p:nvPr/>
        </p:nvSpPr>
        <p:spPr bwMode="auto">
          <a:xfrm>
            <a:off x="4442141" y="3375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7" name="Oval 98"/>
          <p:cNvSpPr>
            <a:spLocks noChangeArrowheads="1"/>
          </p:cNvSpPr>
          <p:nvPr/>
        </p:nvSpPr>
        <p:spPr bwMode="auto">
          <a:xfrm>
            <a:off x="4658041" y="35914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8" name="Oval 99"/>
          <p:cNvSpPr>
            <a:spLocks noChangeArrowheads="1"/>
          </p:cNvSpPr>
          <p:nvPr/>
        </p:nvSpPr>
        <p:spPr bwMode="auto">
          <a:xfrm>
            <a:off x="4873941" y="38073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9" name="Oval 100"/>
          <p:cNvSpPr>
            <a:spLocks noChangeArrowheads="1"/>
          </p:cNvSpPr>
          <p:nvPr/>
        </p:nvSpPr>
        <p:spPr bwMode="auto">
          <a:xfrm>
            <a:off x="5089841" y="40232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0" name="Oval 101"/>
          <p:cNvSpPr>
            <a:spLocks noChangeArrowheads="1"/>
          </p:cNvSpPr>
          <p:nvPr/>
        </p:nvSpPr>
        <p:spPr bwMode="auto">
          <a:xfrm>
            <a:off x="5305741" y="42391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1" name="Oval 102"/>
          <p:cNvSpPr>
            <a:spLocks noChangeArrowheads="1"/>
          </p:cNvSpPr>
          <p:nvPr/>
        </p:nvSpPr>
        <p:spPr bwMode="auto">
          <a:xfrm>
            <a:off x="5521641" y="44550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2" name="Oval 103"/>
          <p:cNvSpPr>
            <a:spLocks noChangeArrowheads="1"/>
          </p:cNvSpPr>
          <p:nvPr/>
        </p:nvSpPr>
        <p:spPr bwMode="auto">
          <a:xfrm>
            <a:off x="5737541" y="46709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3" name="Oval 104"/>
          <p:cNvSpPr>
            <a:spLocks noChangeArrowheads="1"/>
          </p:cNvSpPr>
          <p:nvPr/>
        </p:nvSpPr>
        <p:spPr bwMode="auto">
          <a:xfrm>
            <a:off x="5953441" y="48868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4" name="Oval 105"/>
          <p:cNvSpPr>
            <a:spLocks noChangeArrowheads="1"/>
          </p:cNvSpPr>
          <p:nvPr/>
        </p:nvSpPr>
        <p:spPr bwMode="auto">
          <a:xfrm>
            <a:off x="6169341" y="51027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5" name="Oval 106"/>
          <p:cNvSpPr>
            <a:spLocks noChangeArrowheads="1"/>
          </p:cNvSpPr>
          <p:nvPr/>
        </p:nvSpPr>
        <p:spPr bwMode="auto">
          <a:xfrm>
            <a:off x="6385241" y="53186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6" name="Oval 107"/>
          <p:cNvSpPr>
            <a:spLocks noChangeArrowheads="1"/>
          </p:cNvSpPr>
          <p:nvPr/>
        </p:nvSpPr>
        <p:spPr bwMode="auto">
          <a:xfrm>
            <a:off x="6601141" y="5534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7" name="Oval 108"/>
          <p:cNvSpPr>
            <a:spLocks noChangeArrowheads="1"/>
          </p:cNvSpPr>
          <p:nvPr/>
        </p:nvSpPr>
        <p:spPr bwMode="auto">
          <a:xfrm>
            <a:off x="6817041" y="57504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8" name="Oval 109"/>
          <p:cNvSpPr>
            <a:spLocks noChangeArrowheads="1"/>
          </p:cNvSpPr>
          <p:nvPr/>
        </p:nvSpPr>
        <p:spPr bwMode="auto">
          <a:xfrm>
            <a:off x="7032941" y="59663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1" name="Oval 112"/>
          <p:cNvSpPr>
            <a:spLocks noChangeArrowheads="1"/>
          </p:cNvSpPr>
          <p:nvPr/>
        </p:nvSpPr>
        <p:spPr bwMode="auto">
          <a:xfrm>
            <a:off x="5448616" y="23658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2" name="Oval 113"/>
          <p:cNvSpPr>
            <a:spLocks noChangeArrowheads="1"/>
          </p:cNvSpPr>
          <p:nvPr/>
        </p:nvSpPr>
        <p:spPr bwMode="auto">
          <a:xfrm>
            <a:off x="5664516" y="25817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3" name="Oval 114"/>
          <p:cNvSpPr>
            <a:spLocks noChangeArrowheads="1"/>
          </p:cNvSpPr>
          <p:nvPr/>
        </p:nvSpPr>
        <p:spPr bwMode="auto">
          <a:xfrm>
            <a:off x="5880416" y="27976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4" name="Oval 115"/>
          <p:cNvSpPr>
            <a:spLocks noChangeArrowheads="1"/>
          </p:cNvSpPr>
          <p:nvPr/>
        </p:nvSpPr>
        <p:spPr bwMode="auto">
          <a:xfrm>
            <a:off x="6096316" y="30135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5" name="Oval 116"/>
          <p:cNvSpPr>
            <a:spLocks noChangeArrowheads="1"/>
          </p:cNvSpPr>
          <p:nvPr/>
        </p:nvSpPr>
        <p:spPr bwMode="auto">
          <a:xfrm>
            <a:off x="6312216" y="32294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6" name="Oval 117"/>
          <p:cNvSpPr>
            <a:spLocks noChangeArrowheads="1"/>
          </p:cNvSpPr>
          <p:nvPr/>
        </p:nvSpPr>
        <p:spPr bwMode="auto">
          <a:xfrm>
            <a:off x="6528116" y="34453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7" name="Oval 118"/>
          <p:cNvSpPr>
            <a:spLocks noChangeArrowheads="1"/>
          </p:cNvSpPr>
          <p:nvPr/>
        </p:nvSpPr>
        <p:spPr bwMode="auto">
          <a:xfrm>
            <a:off x="6744016" y="36612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8" name="Oval 119"/>
          <p:cNvSpPr>
            <a:spLocks noChangeArrowheads="1"/>
          </p:cNvSpPr>
          <p:nvPr/>
        </p:nvSpPr>
        <p:spPr bwMode="auto">
          <a:xfrm>
            <a:off x="6959916" y="38771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9" name="Oval 120"/>
          <p:cNvSpPr>
            <a:spLocks noChangeArrowheads="1"/>
          </p:cNvSpPr>
          <p:nvPr/>
        </p:nvSpPr>
        <p:spPr bwMode="auto">
          <a:xfrm>
            <a:off x="7175816" y="40930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0" name="Oval 121"/>
          <p:cNvSpPr>
            <a:spLocks noChangeArrowheads="1"/>
          </p:cNvSpPr>
          <p:nvPr/>
        </p:nvSpPr>
        <p:spPr bwMode="auto">
          <a:xfrm>
            <a:off x="7391716" y="43089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5" name="Oval 126"/>
          <p:cNvSpPr>
            <a:spLocks noChangeArrowheads="1"/>
          </p:cNvSpPr>
          <p:nvPr/>
        </p:nvSpPr>
        <p:spPr bwMode="auto">
          <a:xfrm>
            <a:off x="4873941" y="30151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6" name="Oval 127"/>
          <p:cNvSpPr>
            <a:spLocks noChangeArrowheads="1"/>
          </p:cNvSpPr>
          <p:nvPr/>
        </p:nvSpPr>
        <p:spPr bwMode="auto">
          <a:xfrm>
            <a:off x="5089841" y="32310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7" name="Oval 128"/>
          <p:cNvSpPr>
            <a:spLocks noChangeArrowheads="1"/>
          </p:cNvSpPr>
          <p:nvPr/>
        </p:nvSpPr>
        <p:spPr bwMode="auto">
          <a:xfrm>
            <a:off x="5305741" y="34469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8" name="Oval 129"/>
          <p:cNvSpPr>
            <a:spLocks noChangeArrowheads="1"/>
          </p:cNvSpPr>
          <p:nvPr/>
        </p:nvSpPr>
        <p:spPr bwMode="auto">
          <a:xfrm>
            <a:off x="5521641" y="36628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9" name="Oval 130"/>
          <p:cNvSpPr>
            <a:spLocks noChangeArrowheads="1"/>
          </p:cNvSpPr>
          <p:nvPr/>
        </p:nvSpPr>
        <p:spPr bwMode="auto">
          <a:xfrm>
            <a:off x="5737541" y="38787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0" name="Oval 131"/>
          <p:cNvSpPr>
            <a:spLocks noChangeArrowheads="1"/>
          </p:cNvSpPr>
          <p:nvPr/>
        </p:nvSpPr>
        <p:spPr bwMode="auto">
          <a:xfrm>
            <a:off x="5953441" y="40946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1" name="Oval 132"/>
          <p:cNvSpPr>
            <a:spLocks noChangeArrowheads="1"/>
          </p:cNvSpPr>
          <p:nvPr/>
        </p:nvSpPr>
        <p:spPr bwMode="auto">
          <a:xfrm>
            <a:off x="6169341" y="43105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2" name="Oval 133"/>
          <p:cNvSpPr>
            <a:spLocks noChangeArrowheads="1"/>
          </p:cNvSpPr>
          <p:nvPr/>
        </p:nvSpPr>
        <p:spPr bwMode="auto">
          <a:xfrm>
            <a:off x="6385241" y="45264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3" name="Oval 134"/>
          <p:cNvSpPr>
            <a:spLocks noChangeArrowheads="1"/>
          </p:cNvSpPr>
          <p:nvPr/>
        </p:nvSpPr>
        <p:spPr bwMode="auto">
          <a:xfrm>
            <a:off x="6601141" y="47423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4" name="Oval 135"/>
          <p:cNvSpPr>
            <a:spLocks noChangeArrowheads="1"/>
          </p:cNvSpPr>
          <p:nvPr/>
        </p:nvSpPr>
        <p:spPr bwMode="auto">
          <a:xfrm>
            <a:off x="6817041" y="49582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5" name="Oval 136"/>
          <p:cNvSpPr>
            <a:spLocks noChangeArrowheads="1"/>
          </p:cNvSpPr>
          <p:nvPr/>
        </p:nvSpPr>
        <p:spPr bwMode="auto">
          <a:xfrm>
            <a:off x="7032941" y="51741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9" name="Oval 140"/>
          <p:cNvSpPr>
            <a:spLocks noChangeArrowheads="1"/>
          </p:cNvSpPr>
          <p:nvPr/>
        </p:nvSpPr>
        <p:spPr bwMode="auto">
          <a:xfrm>
            <a:off x="4873941" y="30151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0" name="Oval 141"/>
          <p:cNvSpPr>
            <a:spLocks noChangeArrowheads="1"/>
          </p:cNvSpPr>
          <p:nvPr/>
        </p:nvSpPr>
        <p:spPr bwMode="auto">
          <a:xfrm>
            <a:off x="5089841" y="32310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1" name="Oval 142"/>
          <p:cNvSpPr>
            <a:spLocks noChangeArrowheads="1"/>
          </p:cNvSpPr>
          <p:nvPr/>
        </p:nvSpPr>
        <p:spPr bwMode="auto">
          <a:xfrm>
            <a:off x="5305741" y="34469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2" name="Oval 143"/>
          <p:cNvSpPr>
            <a:spLocks noChangeArrowheads="1"/>
          </p:cNvSpPr>
          <p:nvPr/>
        </p:nvSpPr>
        <p:spPr bwMode="auto">
          <a:xfrm>
            <a:off x="5521641" y="36628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3" name="Oval 144"/>
          <p:cNvSpPr>
            <a:spLocks noChangeArrowheads="1"/>
          </p:cNvSpPr>
          <p:nvPr/>
        </p:nvSpPr>
        <p:spPr bwMode="auto">
          <a:xfrm>
            <a:off x="5737541" y="38787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4" name="Oval 145"/>
          <p:cNvSpPr>
            <a:spLocks noChangeArrowheads="1"/>
          </p:cNvSpPr>
          <p:nvPr/>
        </p:nvSpPr>
        <p:spPr bwMode="auto">
          <a:xfrm>
            <a:off x="5953441" y="40946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5" name="Oval 146"/>
          <p:cNvSpPr>
            <a:spLocks noChangeArrowheads="1"/>
          </p:cNvSpPr>
          <p:nvPr/>
        </p:nvSpPr>
        <p:spPr bwMode="auto">
          <a:xfrm>
            <a:off x="6169341" y="43105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6" name="Oval 147"/>
          <p:cNvSpPr>
            <a:spLocks noChangeArrowheads="1"/>
          </p:cNvSpPr>
          <p:nvPr/>
        </p:nvSpPr>
        <p:spPr bwMode="auto">
          <a:xfrm>
            <a:off x="6385241" y="45264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7" name="Oval 148"/>
          <p:cNvSpPr>
            <a:spLocks noChangeArrowheads="1"/>
          </p:cNvSpPr>
          <p:nvPr/>
        </p:nvSpPr>
        <p:spPr bwMode="auto">
          <a:xfrm>
            <a:off x="6601141" y="47423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8" name="Oval 149"/>
          <p:cNvSpPr>
            <a:spLocks noChangeArrowheads="1"/>
          </p:cNvSpPr>
          <p:nvPr/>
        </p:nvSpPr>
        <p:spPr bwMode="auto">
          <a:xfrm>
            <a:off x="6817041" y="49582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89" name="Oval 150"/>
          <p:cNvSpPr>
            <a:spLocks noChangeArrowheads="1"/>
          </p:cNvSpPr>
          <p:nvPr/>
        </p:nvSpPr>
        <p:spPr bwMode="auto">
          <a:xfrm>
            <a:off x="7032941" y="51741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2" name="Oval 153"/>
          <p:cNvSpPr>
            <a:spLocks noChangeArrowheads="1"/>
          </p:cNvSpPr>
          <p:nvPr/>
        </p:nvSpPr>
        <p:spPr bwMode="auto">
          <a:xfrm>
            <a:off x="5953441" y="22229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3" name="Oval 154"/>
          <p:cNvSpPr>
            <a:spLocks noChangeArrowheads="1"/>
          </p:cNvSpPr>
          <p:nvPr/>
        </p:nvSpPr>
        <p:spPr bwMode="auto">
          <a:xfrm>
            <a:off x="6169341" y="24388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4" name="Oval 155"/>
          <p:cNvSpPr>
            <a:spLocks noChangeArrowheads="1"/>
          </p:cNvSpPr>
          <p:nvPr/>
        </p:nvSpPr>
        <p:spPr bwMode="auto">
          <a:xfrm>
            <a:off x="6385241" y="26547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5" name="Oval 156"/>
          <p:cNvSpPr>
            <a:spLocks noChangeArrowheads="1"/>
          </p:cNvSpPr>
          <p:nvPr/>
        </p:nvSpPr>
        <p:spPr bwMode="auto">
          <a:xfrm>
            <a:off x="6601141" y="28706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6" name="Oval 157"/>
          <p:cNvSpPr>
            <a:spLocks noChangeArrowheads="1"/>
          </p:cNvSpPr>
          <p:nvPr/>
        </p:nvSpPr>
        <p:spPr bwMode="auto">
          <a:xfrm>
            <a:off x="6817041" y="3086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7" name="Oval 158"/>
          <p:cNvSpPr>
            <a:spLocks noChangeArrowheads="1"/>
          </p:cNvSpPr>
          <p:nvPr/>
        </p:nvSpPr>
        <p:spPr bwMode="auto">
          <a:xfrm>
            <a:off x="7032941" y="3302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8" name="Oval 159"/>
          <p:cNvSpPr>
            <a:spLocks noChangeArrowheads="1"/>
          </p:cNvSpPr>
          <p:nvPr/>
        </p:nvSpPr>
        <p:spPr bwMode="auto">
          <a:xfrm>
            <a:off x="7248841" y="35183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9" name="Oval 160"/>
          <p:cNvSpPr>
            <a:spLocks noChangeArrowheads="1"/>
          </p:cNvSpPr>
          <p:nvPr/>
        </p:nvSpPr>
        <p:spPr bwMode="auto">
          <a:xfrm>
            <a:off x="7464741" y="37342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0" name="Oval 161"/>
          <p:cNvSpPr>
            <a:spLocks noChangeArrowheads="1"/>
          </p:cNvSpPr>
          <p:nvPr/>
        </p:nvSpPr>
        <p:spPr bwMode="auto">
          <a:xfrm>
            <a:off x="7680641" y="39501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1" name="Oval 162"/>
          <p:cNvSpPr>
            <a:spLocks noChangeArrowheads="1"/>
          </p:cNvSpPr>
          <p:nvPr/>
        </p:nvSpPr>
        <p:spPr bwMode="auto">
          <a:xfrm>
            <a:off x="7896541" y="41660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4" name="Oval 165"/>
          <p:cNvSpPr>
            <a:spLocks noChangeArrowheads="1"/>
          </p:cNvSpPr>
          <p:nvPr/>
        </p:nvSpPr>
        <p:spPr bwMode="auto">
          <a:xfrm>
            <a:off x="5516982" y="2499849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5" name="Oval 166"/>
          <p:cNvSpPr>
            <a:spLocks noChangeArrowheads="1"/>
          </p:cNvSpPr>
          <p:nvPr/>
        </p:nvSpPr>
        <p:spPr bwMode="auto">
          <a:xfrm>
            <a:off x="5162866" y="26563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6" name="Oval 167"/>
          <p:cNvSpPr>
            <a:spLocks noChangeArrowheads="1"/>
          </p:cNvSpPr>
          <p:nvPr/>
        </p:nvSpPr>
        <p:spPr bwMode="auto">
          <a:xfrm>
            <a:off x="5378766" y="28722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7" name="Oval 168"/>
          <p:cNvSpPr>
            <a:spLocks noChangeArrowheads="1"/>
          </p:cNvSpPr>
          <p:nvPr/>
        </p:nvSpPr>
        <p:spPr bwMode="auto">
          <a:xfrm>
            <a:off x="5594666" y="30881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8" name="Oval 169"/>
          <p:cNvSpPr>
            <a:spLocks noChangeArrowheads="1"/>
          </p:cNvSpPr>
          <p:nvPr/>
        </p:nvSpPr>
        <p:spPr bwMode="auto">
          <a:xfrm>
            <a:off x="5810566" y="33040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9" name="Oval 170"/>
          <p:cNvSpPr>
            <a:spLocks noChangeArrowheads="1"/>
          </p:cNvSpPr>
          <p:nvPr/>
        </p:nvSpPr>
        <p:spPr bwMode="auto">
          <a:xfrm>
            <a:off x="6026466" y="35199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0" name="Oval 171"/>
          <p:cNvSpPr>
            <a:spLocks noChangeArrowheads="1"/>
          </p:cNvSpPr>
          <p:nvPr/>
        </p:nvSpPr>
        <p:spPr bwMode="auto">
          <a:xfrm>
            <a:off x="6242366" y="37358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1" name="Oval 172"/>
          <p:cNvSpPr>
            <a:spLocks noChangeArrowheads="1"/>
          </p:cNvSpPr>
          <p:nvPr/>
        </p:nvSpPr>
        <p:spPr bwMode="auto">
          <a:xfrm>
            <a:off x="6458266" y="39517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2" name="Oval 173"/>
          <p:cNvSpPr>
            <a:spLocks noChangeArrowheads="1"/>
          </p:cNvSpPr>
          <p:nvPr/>
        </p:nvSpPr>
        <p:spPr bwMode="auto">
          <a:xfrm>
            <a:off x="6674166" y="41676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3" name="Oval 174"/>
          <p:cNvSpPr>
            <a:spLocks noChangeArrowheads="1"/>
          </p:cNvSpPr>
          <p:nvPr/>
        </p:nvSpPr>
        <p:spPr bwMode="auto">
          <a:xfrm>
            <a:off x="6890066" y="43835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4" name="Oval 175"/>
          <p:cNvSpPr>
            <a:spLocks noChangeArrowheads="1"/>
          </p:cNvSpPr>
          <p:nvPr/>
        </p:nvSpPr>
        <p:spPr bwMode="auto">
          <a:xfrm>
            <a:off x="7105966" y="45994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5" name="Oval 176"/>
          <p:cNvSpPr>
            <a:spLocks noChangeArrowheads="1"/>
          </p:cNvSpPr>
          <p:nvPr/>
        </p:nvSpPr>
        <p:spPr bwMode="auto">
          <a:xfrm>
            <a:off x="7321866" y="48153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6" name="Oval 177"/>
          <p:cNvSpPr>
            <a:spLocks noChangeArrowheads="1"/>
          </p:cNvSpPr>
          <p:nvPr/>
        </p:nvSpPr>
        <p:spPr bwMode="auto">
          <a:xfrm>
            <a:off x="7537766" y="50312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8" name="Oval 179"/>
          <p:cNvSpPr>
            <a:spLocks noChangeArrowheads="1"/>
          </p:cNvSpPr>
          <p:nvPr/>
        </p:nvSpPr>
        <p:spPr bwMode="auto">
          <a:xfrm>
            <a:off x="5516982" y="24642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9" name="Oval 180"/>
          <p:cNvSpPr>
            <a:spLocks noChangeArrowheads="1"/>
          </p:cNvSpPr>
          <p:nvPr/>
        </p:nvSpPr>
        <p:spPr bwMode="auto">
          <a:xfrm>
            <a:off x="5162866" y="26563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0" name="Oval 181"/>
          <p:cNvSpPr>
            <a:spLocks noChangeArrowheads="1"/>
          </p:cNvSpPr>
          <p:nvPr/>
        </p:nvSpPr>
        <p:spPr bwMode="auto">
          <a:xfrm>
            <a:off x="5378766" y="28722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1" name="Oval 182"/>
          <p:cNvSpPr>
            <a:spLocks noChangeArrowheads="1"/>
          </p:cNvSpPr>
          <p:nvPr/>
        </p:nvSpPr>
        <p:spPr bwMode="auto">
          <a:xfrm>
            <a:off x="5594666" y="30881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2" name="Oval 183"/>
          <p:cNvSpPr>
            <a:spLocks noChangeArrowheads="1"/>
          </p:cNvSpPr>
          <p:nvPr/>
        </p:nvSpPr>
        <p:spPr bwMode="auto">
          <a:xfrm>
            <a:off x="5810566" y="33040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3" name="Oval 184"/>
          <p:cNvSpPr>
            <a:spLocks noChangeArrowheads="1"/>
          </p:cNvSpPr>
          <p:nvPr/>
        </p:nvSpPr>
        <p:spPr bwMode="auto">
          <a:xfrm>
            <a:off x="6026466" y="35199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4" name="Oval 185"/>
          <p:cNvSpPr>
            <a:spLocks noChangeArrowheads="1"/>
          </p:cNvSpPr>
          <p:nvPr/>
        </p:nvSpPr>
        <p:spPr bwMode="auto">
          <a:xfrm>
            <a:off x="6242366" y="37358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5" name="Oval 186"/>
          <p:cNvSpPr>
            <a:spLocks noChangeArrowheads="1"/>
          </p:cNvSpPr>
          <p:nvPr/>
        </p:nvSpPr>
        <p:spPr bwMode="auto">
          <a:xfrm>
            <a:off x="6458266" y="39517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6" name="Oval 187"/>
          <p:cNvSpPr>
            <a:spLocks noChangeArrowheads="1"/>
          </p:cNvSpPr>
          <p:nvPr/>
        </p:nvSpPr>
        <p:spPr bwMode="auto">
          <a:xfrm>
            <a:off x="6674166" y="41676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7" name="Oval 188"/>
          <p:cNvSpPr>
            <a:spLocks noChangeArrowheads="1"/>
          </p:cNvSpPr>
          <p:nvPr/>
        </p:nvSpPr>
        <p:spPr bwMode="auto">
          <a:xfrm>
            <a:off x="6890066" y="43835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8" name="Oval 189"/>
          <p:cNvSpPr>
            <a:spLocks noChangeArrowheads="1"/>
          </p:cNvSpPr>
          <p:nvPr/>
        </p:nvSpPr>
        <p:spPr bwMode="auto">
          <a:xfrm>
            <a:off x="7105966" y="45994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29" name="Oval 190"/>
          <p:cNvSpPr>
            <a:spLocks noChangeArrowheads="1"/>
          </p:cNvSpPr>
          <p:nvPr/>
        </p:nvSpPr>
        <p:spPr bwMode="auto">
          <a:xfrm>
            <a:off x="7321866" y="48153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0" name="Oval 191"/>
          <p:cNvSpPr>
            <a:spLocks noChangeArrowheads="1"/>
          </p:cNvSpPr>
          <p:nvPr/>
        </p:nvSpPr>
        <p:spPr bwMode="auto">
          <a:xfrm>
            <a:off x="7537766" y="50312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6" name="Oval 197"/>
          <p:cNvSpPr>
            <a:spLocks noChangeArrowheads="1"/>
          </p:cNvSpPr>
          <p:nvPr/>
        </p:nvSpPr>
        <p:spPr bwMode="auto">
          <a:xfrm>
            <a:off x="6383655" y="22213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1" name="Oval 202"/>
          <p:cNvSpPr>
            <a:spLocks noChangeArrowheads="1"/>
          </p:cNvSpPr>
          <p:nvPr/>
        </p:nvSpPr>
        <p:spPr bwMode="auto">
          <a:xfrm>
            <a:off x="6024880" y="22944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2" name="Oval 203"/>
          <p:cNvSpPr>
            <a:spLocks noChangeArrowheads="1"/>
          </p:cNvSpPr>
          <p:nvPr/>
        </p:nvSpPr>
        <p:spPr bwMode="auto">
          <a:xfrm>
            <a:off x="6024880" y="22944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0" name="Oval 211"/>
          <p:cNvSpPr>
            <a:spLocks noChangeArrowheads="1"/>
          </p:cNvSpPr>
          <p:nvPr/>
        </p:nvSpPr>
        <p:spPr bwMode="auto">
          <a:xfrm>
            <a:off x="6529705" y="21515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1" name="Oval 212"/>
          <p:cNvSpPr>
            <a:spLocks noChangeArrowheads="1"/>
          </p:cNvSpPr>
          <p:nvPr/>
        </p:nvSpPr>
        <p:spPr bwMode="auto">
          <a:xfrm>
            <a:off x="6745605" y="23674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5" name="Oval 216"/>
          <p:cNvSpPr>
            <a:spLocks noChangeArrowheads="1"/>
          </p:cNvSpPr>
          <p:nvPr/>
        </p:nvSpPr>
        <p:spPr bwMode="auto">
          <a:xfrm>
            <a:off x="6529705" y="21515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6" name="Oval 217"/>
          <p:cNvSpPr>
            <a:spLocks noChangeArrowheads="1"/>
          </p:cNvSpPr>
          <p:nvPr/>
        </p:nvSpPr>
        <p:spPr bwMode="auto">
          <a:xfrm>
            <a:off x="6745605" y="23674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7" name="Oval 218"/>
          <p:cNvSpPr>
            <a:spLocks noChangeArrowheads="1"/>
          </p:cNvSpPr>
          <p:nvPr/>
        </p:nvSpPr>
        <p:spPr bwMode="auto">
          <a:xfrm>
            <a:off x="7031355" y="22198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8" name="Oval 219"/>
          <p:cNvSpPr>
            <a:spLocks noChangeArrowheads="1"/>
          </p:cNvSpPr>
          <p:nvPr/>
        </p:nvSpPr>
        <p:spPr bwMode="auto">
          <a:xfrm>
            <a:off x="7247255" y="24357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9" name="Oval 220"/>
          <p:cNvSpPr>
            <a:spLocks noChangeArrowheads="1"/>
          </p:cNvSpPr>
          <p:nvPr/>
        </p:nvSpPr>
        <p:spPr bwMode="auto">
          <a:xfrm>
            <a:off x="7463155" y="26516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0" name="Oval 221"/>
          <p:cNvSpPr>
            <a:spLocks noChangeArrowheads="1"/>
          </p:cNvSpPr>
          <p:nvPr/>
        </p:nvSpPr>
        <p:spPr bwMode="auto">
          <a:xfrm>
            <a:off x="7031355" y="27246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1" name="Oval 222"/>
          <p:cNvSpPr>
            <a:spLocks noChangeArrowheads="1"/>
          </p:cNvSpPr>
          <p:nvPr/>
        </p:nvSpPr>
        <p:spPr bwMode="auto">
          <a:xfrm>
            <a:off x="7247255" y="29405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2" name="Oval 223"/>
          <p:cNvSpPr>
            <a:spLocks noChangeArrowheads="1"/>
          </p:cNvSpPr>
          <p:nvPr/>
        </p:nvSpPr>
        <p:spPr bwMode="auto">
          <a:xfrm>
            <a:off x="7463155" y="31564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4" name="Oval 225"/>
          <p:cNvSpPr>
            <a:spLocks noChangeArrowheads="1"/>
          </p:cNvSpPr>
          <p:nvPr/>
        </p:nvSpPr>
        <p:spPr bwMode="auto">
          <a:xfrm>
            <a:off x="7211629" y="2860892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5" name="Oval 226"/>
          <p:cNvSpPr>
            <a:spLocks noChangeArrowheads="1"/>
          </p:cNvSpPr>
          <p:nvPr/>
        </p:nvSpPr>
        <p:spPr bwMode="auto">
          <a:xfrm>
            <a:off x="7463155" y="23642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6" name="Oval 227"/>
          <p:cNvSpPr>
            <a:spLocks noChangeArrowheads="1"/>
          </p:cNvSpPr>
          <p:nvPr/>
        </p:nvSpPr>
        <p:spPr bwMode="auto">
          <a:xfrm>
            <a:off x="7679055" y="25801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7" name="Oval 228"/>
          <p:cNvSpPr>
            <a:spLocks noChangeArrowheads="1"/>
          </p:cNvSpPr>
          <p:nvPr/>
        </p:nvSpPr>
        <p:spPr bwMode="auto">
          <a:xfrm>
            <a:off x="7104380" y="32294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68" name="Oval 229"/>
          <p:cNvSpPr>
            <a:spLocks noChangeArrowheads="1"/>
          </p:cNvSpPr>
          <p:nvPr/>
        </p:nvSpPr>
        <p:spPr bwMode="auto">
          <a:xfrm>
            <a:off x="7104380" y="32294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1" name="Oval 232"/>
          <p:cNvSpPr>
            <a:spLocks noChangeArrowheads="1"/>
          </p:cNvSpPr>
          <p:nvPr/>
        </p:nvSpPr>
        <p:spPr bwMode="auto">
          <a:xfrm>
            <a:off x="7872978" y="5593990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2" name="Oval 233"/>
          <p:cNvSpPr>
            <a:spLocks noChangeArrowheads="1"/>
          </p:cNvSpPr>
          <p:nvPr/>
        </p:nvSpPr>
        <p:spPr bwMode="auto">
          <a:xfrm>
            <a:off x="8421387" y="437297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3" name="Oval 234"/>
          <p:cNvSpPr>
            <a:spLocks noChangeArrowheads="1"/>
          </p:cNvSpPr>
          <p:nvPr/>
        </p:nvSpPr>
        <p:spPr bwMode="auto">
          <a:xfrm>
            <a:off x="6961505" y="24388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4" name="Oval 235"/>
          <p:cNvSpPr>
            <a:spLocks noChangeArrowheads="1"/>
          </p:cNvSpPr>
          <p:nvPr/>
        </p:nvSpPr>
        <p:spPr bwMode="auto">
          <a:xfrm>
            <a:off x="7177405" y="26547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5" name="Oval 236"/>
          <p:cNvSpPr>
            <a:spLocks noChangeArrowheads="1"/>
          </p:cNvSpPr>
          <p:nvPr/>
        </p:nvSpPr>
        <p:spPr bwMode="auto">
          <a:xfrm>
            <a:off x="7393305" y="28706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6" name="Oval 237"/>
          <p:cNvSpPr>
            <a:spLocks noChangeArrowheads="1"/>
          </p:cNvSpPr>
          <p:nvPr/>
        </p:nvSpPr>
        <p:spPr bwMode="auto">
          <a:xfrm>
            <a:off x="7609205" y="30865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7" name="Oval 238"/>
          <p:cNvSpPr>
            <a:spLocks noChangeArrowheads="1"/>
          </p:cNvSpPr>
          <p:nvPr/>
        </p:nvSpPr>
        <p:spPr bwMode="auto">
          <a:xfrm>
            <a:off x="7825105" y="33024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8" name="Oval 239"/>
          <p:cNvSpPr>
            <a:spLocks noChangeArrowheads="1"/>
          </p:cNvSpPr>
          <p:nvPr/>
        </p:nvSpPr>
        <p:spPr bwMode="auto">
          <a:xfrm>
            <a:off x="6961505" y="24388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79" name="Oval 240"/>
          <p:cNvSpPr>
            <a:spLocks noChangeArrowheads="1"/>
          </p:cNvSpPr>
          <p:nvPr/>
        </p:nvSpPr>
        <p:spPr bwMode="auto">
          <a:xfrm>
            <a:off x="7177405" y="26547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0" name="Oval 241"/>
          <p:cNvSpPr>
            <a:spLocks noChangeArrowheads="1"/>
          </p:cNvSpPr>
          <p:nvPr/>
        </p:nvSpPr>
        <p:spPr bwMode="auto">
          <a:xfrm>
            <a:off x="7393305" y="28706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1" name="Oval 242"/>
          <p:cNvSpPr>
            <a:spLocks noChangeArrowheads="1"/>
          </p:cNvSpPr>
          <p:nvPr/>
        </p:nvSpPr>
        <p:spPr bwMode="auto">
          <a:xfrm>
            <a:off x="7609205" y="30865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2" name="Oval 243"/>
          <p:cNvSpPr>
            <a:spLocks noChangeArrowheads="1"/>
          </p:cNvSpPr>
          <p:nvPr/>
        </p:nvSpPr>
        <p:spPr bwMode="auto">
          <a:xfrm>
            <a:off x="7825105" y="33024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7" name="Oval 258"/>
          <p:cNvSpPr>
            <a:spLocks noChangeArrowheads="1"/>
          </p:cNvSpPr>
          <p:nvPr/>
        </p:nvSpPr>
        <p:spPr bwMode="auto">
          <a:xfrm>
            <a:off x="4223066" y="35183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8" name="Oval 259"/>
          <p:cNvSpPr>
            <a:spLocks noChangeArrowheads="1"/>
          </p:cNvSpPr>
          <p:nvPr/>
        </p:nvSpPr>
        <p:spPr bwMode="auto">
          <a:xfrm>
            <a:off x="4438966" y="37342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3" name="Oval 264"/>
          <p:cNvSpPr>
            <a:spLocks noChangeArrowheads="1"/>
          </p:cNvSpPr>
          <p:nvPr/>
        </p:nvSpPr>
        <p:spPr bwMode="auto">
          <a:xfrm>
            <a:off x="4258321" y="45757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8" name="Oval 269"/>
          <p:cNvSpPr>
            <a:spLocks noChangeArrowheads="1"/>
          </p:cNvSpPr>
          <p:nvPr/>
        </p:nvSpPr>
        <p:spPr bwMode="auto">
          <a:xfrm>
            <a:off x="4543328" y="4326340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9" name="Oval 270"/>
          <p:cNvSpPr>
            <a:spLocks noChangeArrowheads="1"/>
          </p:cNvSpPr>
          <p:nvPr/>
        </p:nvSpPr>
        <p:spPr bwMode="auto">
          <a:xfrm>
            <a:off x="4151630" y="43803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0" name="Oval 271"/>
          <p:cNvSpPr>
            <a:spLocks noChangeArrowheads="1"/>
          </p:cNvSpPr>
          <p:nvPr/>
        </p:nvSpPr>
        <p:spPr bwMode="auto">
          <a:xfrm>
            <a:off x="4367530" y="45962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1" name="Oval 272"/>
          <p:cNvSpPr>
            <a:spLocks noChangeArrowheads="1"/>
          </p:cNvSpPr>
          <p:nvPr/>
        </p:nvSpPr>
        <p:spPr bwMode="auto">
          <a:xfrm>
            <a:off x="4583430" y="48121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2" name="Oval 273"/>
          <p:cNvSpPr>
            <a:spLocks noChangeArrowheads="1"/>
          </p:cNvSpPr>
          <p:nvPr/>
        </p:nvSpPr>
        <p:spPr bwMode="auto">
          <a:xfrm>
            <a:off x="4448513" y="492084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3" name="Oval 274"/>
          <p:cNvSpPr>
            <a:spLocks noChangeArrowheads="1"/>
          </p:cNvSpPr>
          <p:nvPr/>
        </p:nvSpPr>
        <p:spPr bwMode="auto">
          <a:xfrm>
            <a:off x="4367530" y="51011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4" name="Oval 275"/>
          <p:cNvSpPr>
            <a:spLocks noChangeArrowheads="1"/>
          </p:cNvSpPr>
          <p:nvPr/>
        </p:nvSpPr>
        <p:spPr bwMode="auto">
          <a:xfrm>
            <a:off x="4583430" y="53170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5" name="Oval 276"/>
          <p:cNvSpPr>
            <a:spLocks noChangeArrowheads="1"/>
          </p:cNvSpPr>
          <p:nvPr/>
        </p:nvSpPr>
        <p:spPr bwMode="auto">
          <a:xfrm>
            <a:off x="4151630" y="40930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6" name="Oval 277"/>
          <p:cNvSpPr>
            <a:spLocks noChangeArrowheads="1"/>
          </p:cNvSpPr>
          <p:nvPr/>
        </p:nvSpPr>
        <p:spPr bwMode="auto">
          <a:xfrm>
            <a:off x="4367530" y="43089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7" name="Oval 278"/>
          <p:cNvSpPr>
            <a:spLocks noChangeArrowheads="1"/>
          </p:cNvSpPr>
          <p:nvPr/>
        </p:nvSpPr>
        <p:spPr bwMode="auto">
          <a:xfrm>
            <a:off x="4583430" y="45248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8" name="Oval 279"/>
          <p:cNvSpPr>
            <a:spLocks noChangeArrowheads="1"/>
          </p:cNvSpPr>
          <p:nvPr/>
        </p:nvSpPr>
        <p:spPr bwMode="auto">
          <a:xfrm>
            <a:off x="4799330" y="47407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19" name="Oval 280"/>
          <p:cNvSpPr>
            <a:spLocks noChangeArrowheads="1"/>
          </p:cNvSpPr>
          <p:nvPr/>
        </p:nvSpPr>
        <p:spPr bwMode="auto">
          <a:xfrm>
            <a:off x="8179138" y="533067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0" name="Oval 281"/>
          <p:cNvSpPr>
            <a:spLocks noChangeArrowheads="1"/>
          </p:cNvSpPr>
          <p:nvPr/>
        </p:nvSpPr>
        <p:spPr bwMode="auto">
          <a:xfrm>
            <a:off x="8250390" y="5164417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1" name="Oval 282"/>
          <p:cNvSpPr>
            <a:spLocks noChangeArrowheads="1"/>
          </p:cNvSpPr>
          <p:nvPr/>
        </p:nvSpPr>
        <p:spPr bwMode="auto">
          <a:xfrm>
            <a:off x="4656455" y="39501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2" name="Oval 283"/>
          <p:cNvSpPr>
            <a:spLocks noChangeArrowheads="1"/>
          </p:cNvSpPr>
          <p:nvPr/>
        </p:nvSpPr>
        <p:spPr bwMode="auto">
          <a:xfrm>
            <a:off x="4872355" y="41660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3" name="Oval 284"/>
          <p:cNvSpPr>
            <a:spLocks noChangeArrowheads="1"/>
          </p:cNvSpPr>
          <p:nvPr/>
        </p:nvSpPr>
        <p:spPr bwMode="auto">
          <a:xfrm>
            <a:off x="5088255" y="43819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4" name="Oval 285"/>
          <p:cNvSpPr>
            <a:spLocks noChangeArrowheads="1"/>
          </p:cNvSpPr>
          <p:nvPr/>
        </p:nvSpPr>
        <p:spPr bwMode="auto">
          <a:xfrm>
            <a:off x="5304155" y="45978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5" name="Oval 286"/>
          <p:cNvSpPr>
            <a:spLocks noChangeArrowheads="1"/>
          </p:cNvSpPr>
          <p:nvPr/>
        </p:nvSpPr>
        <p:spPr bwMode="auto">
          <a:xfrm>
            <a:off x="4770549" y="425508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6" name="Oval 287"/>
          <p:cNvSpPr>
            <a:spLocks noChangeArrowheads="1"/>
          </p:cNvSpPr>
          <p:nvPr/>
        </p:nvSpPr>
        <p:spPr bwMode="auto">
          <a:xfrm>
            <a:off x="4297680" y="48153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7" name="Oval 288"/>
          <p:cNvSpPr>
            <a:spLocks noChangeArrowheads="1"/>
          </p:cNvSpPr>
          <p:nvPr/>
        </p:nvSpPr>
        <p:spPr bwMode="auto">
          <a:xfrm>
            <a:off x="4513580" y="50312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8" name="Oval 289"/>
          <p:cNvSpPr>
            <a:spLocks noChangeArrowheads="1"/>
          </p:cNvSpPr>
          <p:nvPr/>
        </p:nvSpPr>
        <p:spPr bwMode="auto">
          <a:xfrm>
            <a:off x="4729480" y="52471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29" name="Oval 290"/>
          <p:cNvSpPr>
            <a:spLocks noChangeArrowheads="1"/>
          </p:cNvSpPr>
          <p:nvPr/>
        </p:nvSpPr>
        <p:spPr bwMode="auto">
          <a:xfrm>
            <a:off x="4945380" y="54630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0" name="Oval 291"/>
          <p:cNvSpPr>
            <a:spLocks noChangeArrowheads="1"/>
          </p:cNvSpPr>
          <p:nvPr/>
        </p:nvSpPr>
        <p:spPr bwMode="auto">
          <a:xfrm>
            <a:off x="4485541" y="4029457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1" name="Oval 292"/>
          <p:cNvSpPr>
            <a:spLocks noChangeArrowheads="1"/>
          </p:cNvSpPr>
          <p:nvPr/>
        </p:nvSpPr>
        <p:spPr bwMode="auto">
          <a:xfrm>
            <a:off x="4297680" y="48153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2" name="Oval 293"/>
          <p:cNvSpPr>
            <a:spLocks noChangeArrowheads="1"/>
          </p:cNvSpPr>
          <p:nvPr/>
        </p:nvSpPr>
        <p:spPr bwMode="auto">
          <a:xfrm>
            <a:off x="4513580" y="50312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3" name="Oval 294"/>
          <p:cNvSpPr>
            <a:spLocks noChangeArrowheads="1"/>
          </p:cNvSpPr>
          <p:nvPr/>
        </p:nvSpPr>
        <p:spPr bwMode="auto">
          <a:xfrm>
            <a:off x="4729480" y="52471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4" name="Oval 295"/>
          <p:cNvSpPr>
            <a:spLocks noChangeArrowheads="1"/>
          </p:cNvSpPr>
          <p:nvPr/>
        </p:nvSpPr>
        <p:spPr bwMode="auto">
          <a:xfrm>
            <a:off x="4945380" y="54630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5" name="Oval 296"/>
          <p:cNvSpPr>
            <a:spLocks noChangeArrowheads="1"/>
          </p:cNvSpPr>
          <p:nvPr/>
        </p:nvSpPr>
        <p:spPr bwMode="auto">
          <a:xfrm>
            <a:off x="5086666" y="53170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6" name="Oval 297"/>
          <p:cNvSpPr>
            <a:spLocks noChangeArrowheads="1"/>
          </p:cNvSpPr>
          <p:nvPr/>
        </p:nvSpPr>
        <p:spPr bwMode="auto">
          <a:xfrm>
            <a:off x="5302566" y="55329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7" name="Oval 298"/>
          <p:cNvSpPr>
            <a:spLocks noChangeArrowheads="1"/>
          </p:cNvSpPr>
          <p:nvPr/>
        </p:nvSpPr>
        <p:spPr bwMode="auto">
          <a:xfrm>
            <a:off x="5518466" y="574882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8" name="Oval 299"/>
          <p:cNvSpPr>
            <a:spLocks noChangeArrowheads="1"/>
          </p:cNvSpPr>
          <p:nvPr/>
        </p:nvSpPr>
        <p:spPr bwMode="auto">
          <a:xfrm>
            <a:off x="5086666" y="58218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39" name="Oval 300"/>
          <p:cNvSpPr>
            <a:spLocks noChangeArrowheads="1"/>
          </p:cNvSpPr>
          <p:nvPr/>
        </p:nvSpPr>
        <p:spPr bwMode="auto">
          <a:xfrm>
            <a:off x="5302566" y="60377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0" name="Oval 301"/>
          <p:cNvSpPr>
            <a:spLocks noChangeArrowheads="1"/>
          </p:cNvSpPr>
          <p:nvPr/>
        </p:nvSpPr>
        <p:spPr bwMode="auto">
          <a:xfrm>
            <a:off x="5518466" y="625364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1" name="Oval 302"/>
          <p:cNvSpPr>
            <a:spLocks noChangeArrowheads="1"/>
          </p:cNvSpPr>
          <p:nvPr/>
        </p:nvSpPr>
        <p:spPr bwMode="auto">
          <a:xfrm>
            <a:off x="5086666" y="50296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2" name="Oval 303"/>
          <p:cNvSpPr>
            <a:spLocks noChangeArrowheads="1"/>
          </p:cNvSpPr>
          <p:nvPr/>
        </p:nvSpPr>
        <p:spPr bwMode="auto">
          <a:xfrm>
            <a:off x="5302566" y="5245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3" name="Oval 304"/>
          <p:cNvSpPr>
            <a:spLocks noChangeArrowheads="1"/>
          </p:cNvSpPr>
          <p:nvPr/>
        </p:nvSpPr>
        <p:spPr bwMode="auto">
          <a:xfrm>
            <a:off x="5518466" y="5461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4" name="Oval 305"/>
          <p:cNvSpPr>
            <a:spLocks noChangeArrowheads="1"/>
          </p:cNvSpPr>
          <p:nvPr/>
        </p:nvSpPr>
        <p:spPr bwMode="auto">
          <a:xfrm>
            <a:off x="5734366" y="56773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5" name="Oval 306"/>
          <p:cNvSpPr>
            <a:spLocks noChangeArrowheads="1"/>
          </p:cNvSpPr>
          <p:nvPr/>
        </p:nvSpPr>
        <p:spPr bwMode="auto">
          <a:xfrm>
            <a:off x="7356626" y="6291047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6" name="Oval 307"/>
          <p:cNvSpPr>
            <a:spLocks noChangeArrowheads="1"/>
          </p:cNvSpPr>
          <p:nvPr/>
        </p:nvSpPr>
        <p:spPr bwMode="auto">
          <a:xfrm>
            <a:off x="7724761" y="58754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7" name="Oval 308"/>
          <p:cNvSpPr>
            <a:spLocks noChangeArrowheads="1"/>
          </p:cNvSpPr>
          <p:nvPr/>
        </p:nvSpPr>
        <p:spPr bwMode="auto">
          <a:xfrm>
            <a:off x="5591491" y="48868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8" name="Oval 309"/>
          <p:cNvSpPr>
            <a:spLocks noChangeArrowheads="1"/>
          </p:cNvSpPr>
          <p:nvPr/>
        </p:nvSpPr>
        <p:spPr bwMode="auto">
          <a:xfrm>
            <a:off x="5807391" y="51027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9" name="Oval 310"/>
          <p:cNvSpPr>
            <a:spLocks noChangeArrowheads="1"/>
          </p:cNvSpPr>
          <p:nvPr/>
        </p:nvSpPr>
        <p:spPr bwMode="auto">
          <a:xfrm>
            <a:off x="6023291" y="53186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0" name="Oval 311"/>
          <p:cNvSpPr>
            <a:spLocks noChangeArrowheads="1"/>
          </p:cNvSpPr>
          <p:nvPr/>
        </p:nvSpPr>
        <p:spPr bwMode="auto">
          <a:xfrm>
            <a:off x="6239191" y="5534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1" name="Oval 312"/>
          <p:cNvSpPr>
            <a:spLocks noChangeArrowheads="1"/>
          </p:cNvSpPr>
          <p:nvPr/>
        </p:nvSpPr>
        <p:spPr bwMode="auto">
          <a:xfrm>
            <a:off x="5016816" y="55360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2" name="Oval 313"/>
          <p:cNvSpPr>
            <a:spLocks noChangeArrowheads="1"/>
          </p:cNvSpPr>
          <p:nvPr/>
        </p:nvSpPr>
        <p:spPr bwMode="auto">
          <a:xfrm>
            <a:off x="5232716" y="57519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3" name="Oval 314"/>
          <p:cNvSpPr>
            <a:spLocks noChangeArrowheads="1"/>
          </p:cNvSpPr>
          <p:nvPr/>
        </p:nvSpPr>
        <p:spPr bwMode="auto">
          <a:xfrm>
            <a:off x="5448616" y="59678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4" name="Oval 315"/>
          <p:cNvSpPr>
            <a:spLocks noChangeArrowheads="1"/>
          </p:cNvSpPr>
          <p:nvPr/>
        </p:nvSpPr>
        <p:spPr bwMode="auto">
          <a:xfrm>
            <a:off x="5664516" y="61837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5" name="Oval 316"/>
          <p:cNvSpPr>
            <a:spLocks noChangeArrowheads="1"/>
          </p:cNvSpPr>
          <p:nvPr/>
        </p:nvSpPr>
        <p:spPr bwMode="auto">
          <a:xfrm>
            <a:off x="5880416" y="63996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6" name="Oval 317"/>
          <p:cNvSpPr>
            <a:spLocks noChangeArrowheads="1"/>
          </p:cNvSpPr>
          <p:nvPr/>
        </p:nvSpPr>
        <p:spPr bwMode="auto">
          <a:xfrm>
            <a:off x="5016816" y="55360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7" name="Oval 318"/>
          <p:cNvSpPr>
            <a:spLocks noChangeArrowheads="1"/>
          </p:cNvSpPr>
          <p:nvPr/>
        </p:nvSpPr>
        <p:spPr bwMode="auto">
          <a:xfrm>
            <a:off x="5232716" y="57519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8" name="Oval 319"/>
          <p:cNvSpPr>
            <a:spLocks noChangeArrowheads="1"/>
          </p:cNvSpPr>
          <p:nvPr/>
        </p:nvSpPr>
        <p:spPr bwMode="auto">
          <a:xfrm>
            <a:off x="5448616" y="59678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59" name="Oval 320"/>
          <p:cNvSpPr>
            <a:spLocks noChangeArrowheads="1"/>
          </p:cNvSpPr>
          <p:nvPr/>
        </p:nvSpPr>
        <p:spPr bwMode="auto">
          <a:xfrm>
            <a:off x="5664516" y="61837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0" name="Oval 321"/>
          <p:cNvSpPr>
            <a:spLocks noChangeArrowheads="1"/>
          </p:cNvSpPr>
          <p:nvPr/>
        </p:nvSpPr>
        <p:spPr bwMode="auto">
          <a:xfrm>
            <a:off x="5880416" y="63996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3" name="Oval 334"/>
          <p:cNvSpPr>
            <a:spLocks noChangeArrowheads="1"/>
          </p:cNvSpPr>
          <p:nvPr/>
        </p:nvSpPr>
        <p:spPr bwMode="auto">
          <a:xfrm>
            <a:off x="7825105" y="34453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4" name="Oval 335"/>
          <p:cNvSpPr>
            <a:spLocks noChangeArrowheads="1"/>
          </p:cNvSpPr>
          <p:nvPr/>
        </p:nvSpPr>
        <p:spPr bwMode="auto">
          <a:xfrm>
            <a:off x="7825105" y="34453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5" name="Oval 336"/>
          <p:cNvSpPr>
            <a:spLocks noChangeArrowheads="1"/>
          </p:cNvSpPr>
          <p:nvPr/>
        </p:nvSpPr>
        <p:spPr bwMode="auto">
          <a:xfrm>
            <a:off x="8041005" y="36612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6" name="Oval 337"/>
          <p:cNvSpPr>
            <a:spLocks noChangeArrowheads="1"/>
          </p:cNvSpPr>
          <p:nvPr/>
        </p:nvSpPr>
        <p:spPr bwMode="auto">
          <a:xfrm>
            <a:off x="7967980" y="28690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7" name="Oval 338"/>
          <p:cNvSpPr>
            <a:spLocks noChangeArrowheads="1"/>
          </p:cNvSpPr>
          <p:nvPr/>
        </p:nvSpPr>
        <p:spPr bwMode="auto">
          <a:xfrm>
            <a:off x="8183880" y="30849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8" name="Oval 339"/>
          <p:cNvSpPr>
            <a:spLocks noChangeArrowheads="1"/>
          </p:cNvSpPr>
          <p:nvPr/>
        </p:nvSpPr>
        <p:spPr bwMode="auto">
          <a:xfrm>
            <a:off x="8399780" y="330089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9" name="Oval 340"/>
          <p:cNvSpPr>
            <a:spLocks noChangeArrowheads="1"/>
          </p:cNvSpPr>
          <p:nvPr/>
        </p:nvSpPr>
        <p:spPr bwMode="auto">
          <a:xfrm>
            <a:off x="7825105" y="31580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0" name="Oval 341"/>
          <p:cNvSpPr>
            <a:spLocks noChangeArrowheads="1"/>
          </p:cNvSpPr>
          <p:nvPr/>
        </p:nvSpPr>
        <p:spPr bwMode="auto">
          <a:xfrm>
            <a:off x="8041005" y="33739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1" name="Oval 342"/>
          <p:cNvSpPr>
            <a:spLocks noChangeArrowheads="1"/>
          </p:cNvSpPr>
          <p:nvPr/>
        </p:nvSpPr>
        <p:spPr bwMode="auto">
          <a:xfrm>
            <a:off x="7825105" y="31580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2" name="Oval 343"/>
          <p:cNvSpPr>
            <a:spLocks noChangeArrowheads="1"/>
          </p:cNvSpPr>
          <p:nvPr/>
        </p:nvSpPr>
        <p:spPr bwMode="auto">
          <a:xfrm>
            <a:off x="8041005" y="33739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3" name="Oval 344"/>
          <p:cNvSpPr>
            <a:spLocks noChangeArrowheads="1"/>
          </p:cNvSpPr>
          <p:nvPr/>
        </p:nvSpPr>
        <p:spPr bwMode="auto">
          <a:xfrm>
            <a:off x="8329930" y="30151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4" name="Oval 345"/>
          <p:cNvSpPr>
            <a:spLocks noChangeArrowheads="1"/>
          </p:cNvSpPr>
          <p:nvPr/>
        </p:nvSpPr>
        <p:spPr bwMode="auto">
          <a:xfrm>
            <a:off x="8130194" y="340917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5" name="Oval 346"/>
          <p:cNvSpPr>
            <a:spLocks noChangeArrowheads="1"/>
          </p:cNvSpPr>
          <p:nvPr/>
        </p:nvSpPr>
        <p:spPr bwMode="auto">
          <a:xfrm>
            <a:off x="8329930" y="30151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6" name="Oval 347"/>
          <p:cNvSpPr>
            <a:spLocks noChangeArrowheads="1"/>
          </p:cNvSpPr>
          <p:nvPr/>
        </p:nvSpPr>
        <p:spPr bwMode="auto">
          <a:xfrm>
            <a:off x="7940188" y="334980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7" name="Oval 348"/>
          <p:cNvSpPr>
            <a:spLocks noChangeArrowheads="1"/>
          </p:cNvSpPr>
          <p:nvPr/>
        </p:nvSpPr>
        <p:spPr bwMode="auto">
          <a:xfrm>
            <a:off x="7320280" y="46693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8" name="Oval 349"/>
          <p:cNvSpPr>
            <a:spLocks noChangeArrowheads="1"/>
          </p:cNvSpPr>
          <p:nvPr/>
        </p:nvSpPr>
        <p:spPr bwMode="auto">
          <a:xfrm>
            <a:off x="7320280" y="46693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89" name="Oval 350"/>
          <p:cNvSpPr>
            <a:spLocks noChangeArrowheads="1"/>
          </p:cNvSpPr>
          <p:nvPr/>
        </p:nvSpPr>
        <p:spPr bwMode="auto">
          <a:xfrm>
            <a:off x="7536180" y="48852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0" name="Oval 351"/>
          <p:cNvSpPr>
            <a:spLocks noChangeArrowheads="1"/>
          </p:cNvSpPr>
          <p:nvPr/>
        </p:nvSpPr>
        <p:spPr bwMode="auto">
          <a:xfrm>
            <a:off x="7463155" y="40930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1" name="Oval 352"/>
          <p:cNvSpPr>
            <a:spLocks noChangeArrowheads="1"/>
          </p:cNvSpPr>
          <p:nvPr/>
        </p:nvSpPr>
        <p:spPr bwMode="auto">
          <a:xfrm>
            <a:off x="7679055" y="43089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2" name="Oval 353"/>
          <p:cNvSpPr>
            <a:spLocks noChangeArrowheads="1"/>
          </p:cNvSpPr>
          <p:nvPr/>
        </p:nvSpPr>
        <p:spPr bwMode="auto">
          <a:xfrm>
            <a:off x="7894955" y="452486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3" name="Oval 354"/>
          <p:cNvSpPr>
            <a:spLocks noChangeArrowheads="1"/>
          </p:cNvSpPr>
          <p:nvPr/>
        </p:nvSpPr>
        <p:spPr bwMode="auto">
          <a:xfrm>
            <a:off x="7320280" y="43819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4" name="Oval 355"/>
          <p:cNvSpPr>
            <a:spLocks noChangeArrowheads="1"/>
          </p:cNvSpPr>
          <p:nvPr/>
        </p:nvSpPr>
        <p:spPr bwMode="auto">
          <a:xfrm>
            <a:off x="7536180" y="45978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5" name="Oval 356"/>
          <p:cNvSpPr>
            <a:spLocks noChangeArrowheads="1"/>
          </p:cNvSpPr>
          <p:nvPr/>
        </p:nvSpPr>
        <p:spPr bwMode="auto">
          <a:xfrm>
            <a:off x="7320280" y="43819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6" name="Oval 357"/>
          <p:cNvSpPr>
            <a:spLocks noChangeArrowheads="1"/>
          </p:cNvSpPr>
          <p:nvPr/>
        </p:nvSpPr>
        <p:spPr bwMode="auto">
          <a:xfrm>
            <a:off x="7536180" y="45978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7" name="Oval 358"/>
          <p:cNvSpPr>
            <a:spLocks noChangeArrowheads="1"/>
          </p:cNvSpPr>
          <p:nvPr/>
        </p:nvSpPr>
        <p:spPr bwMode="auto">
          <a:xfrm>
            <a:off x="7825105" y="42391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8" name="Oval 359"/>
          <p:cNvSpPr>
            <a:spLocks noChangeArrowheads="1"/>
          </p:cNvSpPr>
          <p:nvPr/>
        </p:nvSpPr>
        <p:spPr bwMode="auto">
          <a:xfrm>
            <a:off x="8041005" y="44550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99" name="Oval 360"/>
          <p:cNvSpPr>
            <a:spLocks noChangeArrowheads="1"/>
          </p:cNvSpPr>
          <p:nvPr/>
        </p:nvSpPr>
        <p:spPr bwMode="auto">
          <a:xfrm>
            <a:off x="7825105" y="42391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0" name="Oval 361"/>
          <p:cNvSpPr>
            <a:spLocks noChangeArrowheads="1"/>
          </p:cNvSpPr>
          <p:nvPr/>
        </p:nvSpPr>
        <p:spPr bwMode="auto">
          <a:xfrm>
            <a:off x="8041005" y="44550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1" name="Oval 362"/>
          <p:cNvSpPr>
            <a:spLocks noChangeArrowheads="1"/>
          </p:cNvSpPr>
          <p:nvPr/>
        </p:nvSpPr>
        <p:spPr bwMode="auto">
          <a:xfrm>
            <a:off x="5810566" y="61837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2" name="Oval 363"/>
          <p:cNvSpPr>
            <a:spLocks noChangeArrowheads="1"/>
          </p:cNvSpPr>
          <p:nvPr/>
        </p:nvSpPr>
        <p:spPr bwMode="auto">
          <a:xfrm>
            <a:off x="5810566" y="61837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3" name="Oval 364"/>
          <p:cNvSpPr>
            <a:spLocks noChangeArrowheads="1"/>
          </p:cNvSpPr>
          <p:nvPr/>
        </p:nvSpPr>
        <p:spPr bwMode="auto">
          <a:xfrm>
            <a:off x="6026466" y="639969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4" name="Oval 365"/>
          <p:cNvSpPr>
            <a:spLocks noChangeArrowheads="1"/>
          </p:cNvSpPr>
          <p:nvPr/>
        </p:nvSpPr>
        <p:spPr bwMode="auto">
          <a:xfrm>
            <a:off x="5953441" y="56075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5" name="Oval 366"/>
          <p:cNvSpPr>
            <a:spLocks noChangeArrowheads="1"/>
          </p:cNvSpPr>
          <p:nvPr/>
        </p:nvSpPr>
        <p:spPr bwMode="auto">
          <a:xfrm>
            <a:off x="6169341" y="58234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6" name="Oval 367"/>
          <p:cNvSpPr>
            <a:spLocks noChangeArrowheads="1"/>
          </p:cNvSpPr>
          <p:nvPr/>
        </p:nvSpPr>
        <p:spPr bwMode="auto">
          <a:xfrm>
            <a:off x="6385241" y="60393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7" name="Oval 368"/>
          <p:cNvSpPr>
            <a:spLocks noChangeArrowheads="1"/>
          </p:cNvSpPr>
          <p:nvPr/>
        </p:nvSpPr>
        <p:spPr bwMode="auto">
          <a:xfrm>
            <a:off x="5810566" y="58964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8" name="Oval 369"/>
          <p:cNvSpPr>
            <a:spLocks noChangeArrowheads="1"/>
          </p:cNvSpPr>
          <p:nvPr/>
        </p:nvSpPr>
        <p:spPr bwMode="auto">
          <a:xfrm>
            <a:off x="6026466" y="61123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09" name="Oval 370"/>
          <p:cNvSpPr>
            <a:spLocks noChangeArrowheads="1"/>
          </p:cNvSpPr>
          <p:nvPr/>
        </p:nvSpPr>
        <p:spPr bwMode="auto">
          <a:xfrm>
            <a:off x="5810566" y="58964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0" name="Oval 371"/>
          <p:cNvSpPr>
            <a:spLocks noChangeArrowheads="1"/>
          </p:cNvSpPr>
          <p:nvPr/>
        </p:nvSpPr>
        <p:spPr bwMode="auto">
          <a:xfrm>
            <a:off x="6026466" y="611236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1" name="Oval 372"/>
          <p:cNvSpPr>
            <a:spLocks noChangeArrowheads="1"/>
          </p:cNvSpPr>
          <p:nvPr/>
        </p:nvSpPr>
        <p:spPr bwMode="auto">
          <a:xfrm>
            <a:off x="6315391" y="5753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2" name="Oval 373"/>
          <p:cNvSpPr>
            <a:spLocks noChangeArrowheads="1"/>
          </p:cNvSpPr>
          <p:nvPr/>
        </p:nvSpPr>
        <p:spPr bwMode="auto">
          <a:xfrm>
            <a:off x="6531291" y="5969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3" name="Oval 374"/>
          <p:cNvSpPr>
            <a:spLocks noChangeArrowheads="1"/>
          </p:cNvSpPr>
          <p:nvPr/>
        </p:nvSpPr>
        <p:spPr bwMode="auto">
          <a:xfrm>
            <a:off x="6315391" y="57535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4" name="Oval 375"/>
          <p:cNvSpPr>
            <a:spLocks noChangeArrowheads="1"/>
          </p:cNvSpPr>
          <p:nvPr/>
        </p:nvSpPr>
        <p:spPr bwMode="auto">
          <a:xfrm>
            <a:off x="6531291" y="596948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9" name="Oval 40"/>
          <p:cNvSpPr>
            <a:spLocks noChangeArrowheads="1"/>
          </p:cNvSpPr>
          <p:nvPr/>
        </p:nvSpPr>
        <p:spPr bwMode="auto">
          <a:xfrm>
            <a:off x="4665628" y="32462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0" name="Oval 41"/>
          <p:cNvSpPr>
            <a:spLocks noChangeArrowheads="1"/>
          </p:cNvSpPr>
          <p:nvPr/>
        </p:nvSpPr>
        <p:spPr bwMode="auto">
          <a:xfrm>
            <a:off x="4881528" y="34621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1" name="Oval 42"/>
          <p:cNvSpPr>
            <a:spLocks noChangeArrowheads="1"/>
          </p:cNvSpPr>
          <p:nvPr/>
        </p:nvSpPr>
        <p:spPr bwMode="auto">
          <a:xfrm>
            <a:off x="4881528" y="3749460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82" name="Oval 43"/>
          <p:cNvSpPr>
            <a:spLocks noChangeArrowheads="1"/>
          </p:cNvSpPr>
          <p:nvPr/>
        </p:nvSpPr>
        <p:spPr bwMode="auto">
          <a:xfrm>
            <a:off x="5097428" y="3965360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3" name="Oval 54"/>
          <p:cNvSpPr>
            <a:spLocks noChangeArrowheads="1"/>
          </p:cNvSpPr>
          <p:nvPr/>
        </p:nvSpPr>
        <p:spPr bwMode="auto">
          <a:xfrm>
            <a:off x="4665628" y="32462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4" name="Oval 55"/>
          <p:cNvSpPr>
            <a:spLocks noChangeArrowheads="1"/>
          </p:cNvSpPr>
          <p:nvPr/>
        </p:nvSpPr>
        <p:spPr bwMode="auto">
          <a:xfrm>
            <a:off x="4881528" y="34621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5" name="Oval 56"/>
          <p:cNvSpPr>
            <a:spLocks noChangeArrowheads="1"/>
          </p:cNvSpPr>
          <p:nvPr/>
        </p:nvSpPr>
        <p:spPr bwMode="auto">
          <a:xfrm>
            <a:off x="4881528" y="3749460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6" name="Oval 57"/>
          <p:cNvSpPr>
            <a:spLocks noChangeArrowheads="1"/>
          </p:cNvSpPr>
          <p:nvPr/>
        </p:nvSpPr>
        <p:spPr bwMode="auto">
          <a:xfrm>
            <a:off x="5097428" y="3965360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1" name="Oval 82"/>
          <p:cNvSpPr>
            <a:spLocks noChangeArrowheads="1"/>
          </p:cNvSpPr>
          <p:nvPr/>
        </p:nvSpPr>
        <p:spPr bwMode="auto">
          <a:xfrm>
            <a:off x="4665628" y="4038385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35" name="Oval 96"/>
          <p:cNvSpPr>
            <a:spLocks noChangeArrowheads="1"/>
          </p:cNvSpPr>
          <p:nvPr/>
        </p:nvSpPr>
        <p:spPr bwMode="auto">
          <a:xfrm>
            <a:off x="4665628" y="4038385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2" name="Oval 123"/>
          <p:cNvSpPr>
            <a:spLocks noChangeArrowheads="1"/>
          </p:cNvSpPr>
          <p:nvPr/>
        </p:nvSpPr>
        <p:spPr bwMode="auto">
          <a:xfrm>
            <a:off x="4665628" y="32462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3" name="Oval 124"/>
          <p:cNvSpPr>
            <a:spLocks noChangeArrowheads="1"/>
          </p:cNvSpPr>
          <p:nvPr/>
        </p:nvSpPr>
        <p:spPr bwMode="auto">
          <a:xfrm>
            <a:off x="4881528" y="34621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4" name="Oval 125"/>
          <p:cNvSpPr>
            <a:spLocks noChangeArrowheads="1"/>
          </p:cNvSpPr>
          <p:nvPr/>
        </p:nvSpPr>
        <p:spPr bwMode="auto">
          <a:xfrm>
            <a:off x="5097428" y="36780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6" name="Oval 137"/>
          <p:cNvSpPr>
            <a:spLocks noChangeArrowheads="1"/>
          </p:cNvSpPr>
          <p:nvPr/>
        </p:nvSpPr>
        <p:spPr bwMode="auto">
          <a:xfrm>
            <a:off x="4665628" y="32462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7" name="Oval 138"/>
          <p:cNvSpPr>
            <a:spLocks noChangeArrowheads="1"/>
          </p:cNvSpPr>
          <p:nvPr/>
        </p:nvSpPr>
        <p:spPr bwMode="auto">
          <a:xfrm>
            <a:off x="4881528" y="34621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78" name="Oval 139"/>
          <p:cNvSpPr>
            <a:spLocks noChangeArrowheads="1"/>
          </p:cNvSpPr>
          <p:nvPr/>
        </p:nvSpPr>
        <p:spPr bwMode="auto">
          <a:xfrm>
            <a:off x="5097428" y="3678022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0" name="Oval 381"/>
          <p:cNvSpPr>
            <a:spLocks noChangeArrowheads="1"/>
          </p:cNvSpPr>
          <p:nvPr/>
        </p:nvSpPr>
        <p:spPr bwMode="auto">
          <a:xfrm>
            <a:off x="4519578" y="3389097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6" name="Oval 387"/>
          <p:cNvSpPr>
            <a:spLocks noChangeArrowheads="1"/>
          </p:cNvSpPr>
          <p:nvPr/>
        </p:nvSpPr>
        <p:spPr bwMode="auto">
          <a:xfrm>
            <a:off x="4665628" y="3319247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8" name="Oval 389"/>
          <p:cNvSpPr>
            <a:spLocks noChangeArrowheads="1"/>
          </p:cNvSpPr>
          <p:nvPr/>
        </p:nvSpPr>
        <p:spPr bwMode="auto">
          <a:xfrm>
            <a:off x="4665628" y="3319247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7" name="Oval 398"/>
          <p:cNvSpPr>
            <a:spLocks noChangeArrowheads="1"/>
          </p:cNvSpPr>
          <p:nvPr/>
        </p:nvSpPr>
        <p:spPr bwMode="auto">
          <a:xfrm>
            <a:off x="8114030" y="41660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8" name="Oval 399"/>
          <p:cNvSpPr>
            <a:spLocks noChangeArrowheads="1"/>
          </p:cNvSpPr>
          <p:nvPr/>
        </p:nvSpPr>
        <p:spPr bwMode="auto">
          <a:xfrm>
            <a:off x="8114030" y="416608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9" name="Oval 400"/>
          <p:cNvSpPr>
            <a:spLocks noChangeArrowheads="1"/>
          </p:cNvSpPr>
          <p:nvPr/>
        </p:nvSpPr>
        <p:spPr bwMode="auto">
          <a:xfrm>
            <a:off x="8256905" y="35898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0" name="Oval 401"/>
          <p:cNvSpPr>
            <a:spLocks noChangeArrowheads="1"/>
          </p:cNvSpPr>
          <p:nvPr/>
        </p:nvSpPr>
        <p:spPr bwMode="auto">
          <a:xfrm>
            <a:off x="8472805" y="380572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1" name="Oval 402"/>
          <p:cNvSpPr>
            <a:spLocks noChangeArrowheads="1"/>
          </p:cNvSpPr>
          <p:nvPr/>
        </p:nvSpPr>
        <p:spPr bwMode="auto">
          <a:xfrm>
            <a:off x="8114030" y="38787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2" name="Oval 403"/>
          <p:cNvSpPr>
            <a:spLocks noChangeArrowheads="1"/>
          </p:cNvSpPr>
          <p:nvPr/>
        </p:nvSpPr>
        <p:spPr bwMode="auto">
          <a:xfrm>
            <a:off x="8329930" y="40946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3" name="Oval 404"/>
          <p:cNvSpPr>
            <a:spLocks noChangeArrowheads="1"/>
          </p:cNvSpPr>
          <p:nvPr/>
        </p:nvSpPr>
        <p:spPr bwMode="auto">
          <a:xfrm>
            <a:off x="8114030" y="38787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4" name="Oval 405"/>
          <p:cNvSpPr>
            <a:spLocks noChangeArrowheads="1"/>
          </p:cNvSpPr>
          <p:nvPr/>
        </p:nvSpPr>
        <p:spPr bwMode="auto">
          <a:xfrm>
            <a:off x="8329930" y="4094648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5" name="Oval 406"/>
          <p:cNvSpPr>
            <a:spLocks noChangeArrowheads="1"/>
          </p:cNvSpPr>
          <p:nvPr/>
        </p:nvSpPr>
        <p:spPr bwMode="auto">
          <a:xfrm>
            <a:off x="7682230" y="52471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6" name="Oval 407"/>
          <p:cNvSpPr>
            <a:spLocks noChangeArrowheads="1"/>
          </p:cNvSpPr>
          <p:nvPr/>
        </p:nvSpPr>
        <p:spPr bwMode="auto">
          <a:xfrm>
            <a:off x="7682230" y="52471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7" name="Oval 408"/>
          <p:cNvSpPr>
            <a:spLocks noChangeArrowheads="1"/>
          </p:cNvSpPr>
          <p:nvPr/>
        </p:nvSpPr>
        <p:spPr bwMode="auto">
          <a:xfrm>
            <a:off x="7825105" y="46709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8" name="Oval 409"/>
          <p:cNvSpPr>
            <a:spLocks noChangeArrowheads="1"/>
          </p:cNvSpPr>
          <p:nvPr/>
        </p:nvSpPr>
        <p:spPr bwMode="auto">
          <a:xfrm>
            <a:off x="8041005" y="488681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49" name="Oval 410"/>
          <p:cNvSpPr>
            <a:spLocks noChangeArrowheads="1"/>
          </p:cNvSpPr>
          <p:nvPr/>
        </p:nvSpPr>
        <p:spPr bwMode="auto">
          <a:xfrm>
            <a:off x="7682230" y="49598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0" name="Oval 411"/>
          <p:cNvSpPr>
            <a:spLocks noChangeArrowheads="1"/>
          </p:cNvSpPr>
          <p:nvPr/>
        </p:nvSpPr>
        <p:spPr bwMode="auto">
          <a:xfrm>
            <a:off x="7898130" y="51757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1" name="Oval 412"/>
          <p:cNvSpPr>
            <a:spLocks noChangeArrowheads="1"/>
          </p:cNvSpPr>
          <p:nvPr/>
        </p:nvSpPr>
        <p:spPr bwMode="auto">
          <a:xfrm>
            <a:off x="7682230" y="49598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2" name="Oval 413"/>
          <p:cNvSpPr>
            <a:spLocks noChangeArrowheads="1"/>
          </p:cNvSpPr>
          <p:nvPr/>
        </p:nvSpPr>
        <p:spPr bwMode="auto">
          <a:xfrm>
            <a:off x="7898130" y="517573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3" name="Oval 414"/>
          <p:cNvSpPr>
            <a:spLocks noChangeArrowheads="1"/>
          </p:cNvSpPr>
          <p:nvPr/>
        </p:nvSpPr>
        <p:spPr bwMode="auto">
          <a:xfrm>
            <a:off x="6506862" y="632434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4" name="Oval 415"/>
          <p:cNvSpPr>
            <a:spLocks noChangeArrowheads="1"/>
          </p:cNvSpPr>
          <p:nvPr/>
        </p:nvSpPr>
        <p:spPr bwMode="auto">
          <a:xfrm>
            <a:off x="6934374" y="616996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5" name="Oval 416"/>
          <p:cNvSpPr>
            <a:spLocks noChangeArrowheads="1"/>
          </p:cNvSpPr>
          <p:nvPr/>
        </p:nvSpPr>
        <p:spPr bwMode="auto">
          <a:xfrm>
            <a:off x="4583430" y="54630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6" name="Oval 417"/>
          <p:cNvSpPr>
            <a:spLocks noChangeArrowheads="1"/>
          </p:cNvSpPr>
          <p:nvPr/>
        </p:nvSpPr>
        <p:spPr bwMode="auto">
          <a:xfrm>
            <a:off x="4799330" y="567897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7" name="Oval 418"/>
          <p:cNvSpPr>
            <a:spLocks noChangeArrowheads="1"/>
          </p:cNvSpPr>
          <p:nvPr/>
        </p:nvSpPr>
        <p:spPr bwMode="auto">
          <a:xfrm>
            <a:off x="6625615" y="616763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8" name="Oval 419"/>
          <p:cNvSpPr>
            <a:spLocks noChangeArrowheads="1"/>
          </p:cNvSpPr>
          <p:nvPr/>
        </p:nvSpPr>
        <p:spPr bwMode="auto">
          <a:xfrm>
            <a:off x="7340278" y="6039150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59" name="Oval 420"/>
          <p:cNvSpPr>
            <a:spLocks noChangeArrowheads="1"/>
          </p:cNvSpPr>
          <p:nvPr/>
        </p:nvSpPr>
        <p:spPr bwMode="auto">
          <a:xfrm>
            <a:off x="6874997" y="5977630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0" name="Oval 421"/>
          <p:cNvSpPr>
            <a:spLocks noChangeArrowheads="1"/>
          </p:cNvSpPr>
          <p:nvPr/>
        </p:nvSpPr>
        <p:spPr bwMode="auto">
          <a:xfrm>
            <a:off x="6223997" y="622915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20" name="Oval 81"/>
          <p:cNvSpPr>
            <a:spLocks noChangeArrowheads="1"/>
          </p:cNvSpPr>
          <p:nvPr/>
        </p:nvSpPr>
        <p:spPr bwMode="auto">
          <a:xfrm>
            <a:off x="5566009" y="347810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3" name="Oval 244"/>
          <p:cNvSpPr>
            <a:spLocks noChangeArrowheads="1"/>
          </p:cNvSpPr>
          <p:nvPr/>
        </p:nvSpPr>
        <p:spPr bwMode="auto">
          <a:xfrm>
            <a:off x="4842109" y="405118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4" name="Oval 245"/>
          <p:cNvSpPr>
            <a:spLocks noChangeArrowheads="1"/>
          </p:cNvSpPr>
          <p:nvPr/>
        </p:nvSpPr>
        <p:spPr bwMode="auto">
          <a:xfrm>
            <a:off x="5058009" y="426708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5" name="Oval 246"/>
          <p:cNvSpPr>
            <a:spLocks noChangeArrowheads="1"/>
          </p:cNvSpPr>
          <p:nvPr/>
        </p:nvSpPr>
        <p:spPr bwMode="auto">
          <a:xfrm>
            <a:off x="5273909" y="448298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6" name="Oval 247"/>
          <p:cNvSpPr>
            <a:spLocks noChangeArrowheads="1"/>
          </p:cNvSpPr>
          <p:nvPr/>
        </p:nvSpPr>
        <p:spPr bwMode="auto">
          <a:xfrm>
            <a:off x="4842109" y="455601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7" name="Oval 248"/>
          <p:cNvSpPr>
            <a:spLocks noChangeArrowheads="1"/>
          </p:cNvSpPr>
          <p:nvPr/>
        </p:nvSpPr>
        <p:spPr bwMode="auto">
          <a:xfrm>
            <a:off x="5058009" y="477191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8" name="Oval 249"/>
          <p:cNvSpPr>
            <a:spLocks noChangeArrowheads="1"/>
          </p:cNvSpPr>
          <p:nvPr/>
        </p:nvSpPr>
        <p:spPr bwMode="auto">
          <a:xfrm>
            <a:off x="5273909" y="498781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89" name="Oval 250"/>
          <p:cNvSpPr>
            <a:spLocks noChangeArrowheads="1"/>
          </p:cNvSpPr>
          <p:nvPr/>
        </p:nvSpPr>
        <p:spPr bwMode="auto">
          <a:xfrm>
            <a:off x="4842109" y="376385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0" name="Oval 251"/>
          <p:cNvSpPr>
            <a:spLocks noChangeArrowheads="1"/>
          </p:cNvSpPr>
          <p:nvPr/>
        </p:nvSpPr>
        <p:spPr bwMode="auto">
          <a:xfrm>
            <a:off x="5058009" y="397975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1" name="Oval 252"/>
          <p:cNvSpPr>
            <a:spLocks noChangeArrowheads="1"/>
          </p:cNvSpPr>
          <p:nvPr/>
        </p:nvSpPr>
        <p:spPr bwMode="auto">
          <a:xfrm>
            <a:off x="5273909" y="419565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2" name="Oval 253"/>
          <p:cNvSpPr>
            <a:spLocks noChangeArrowheads="1"/>
          </p:cNvSpPr>
          <p:nvPr/>
        </p:nvSpPr>
        <p:spPr bwMode="auto">
          <a:xfrm>
            <a:off x="5489809" y="441155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3" name="Oval 254"/>
          <p:cNvSpPr>
            <a:spLocks noChangeArrowheads="1"/>
          </p:cNvSpPr>
          <p:nvPr/>
        </p:nvSpPr>
        <p:spPr bwMode="auto">
          <a:xfrm>
            <a:off x="4915134" y="50608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4" name="Oval 255"/>
          <p:cNvSpPr>
            <a:spLocks noChangeArrowheads="1"/>
          </p:cNvSpPr>
          <p:nvPr/>
        </p:nvSpPr>
        <p:spPr bwMode="auto">
          <a:xfrm>
            <a:off x="4915134" y="50608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5" name="Oval 256"/>
          <p:cNvSpPr>
            <a:spLocks noChangeArrowheads="1"/>
          </p:cNvSpPr>
          <p:nvPr/>
        </p:nvSpPr>
        <p:spPr bwMode="auto">
          <a:xfrm>
            <a:off x="5346934" y="362097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6" name="Oval 257"/>
          <p:cNvSpPr>
            <a:spLocks noChangeArrowheads="1"/>
          </p:cNvSpPr>
          <p:nvPr/>
        </p:nvSpPr>
        <p:spPr bwMode="auto">
          <a:xfrm>
            <a:off x="5562834" y="383687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99" name="Oval 260"/>
          <p:cNvSpPr>
            <a:spLocks noChangeArrowheads="1"/>
          </p:cNvSpPr>
          <p:nvPr/>
        </p:nvSpPr>
        <p:spPr bwMode="auto">
          <a:xfrm>
            <a:off x="4772259" y="42702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0" name="Oval 261"/>
          <p:cNvSpPr>
            <a:spLocks noChangeArrowheads="1"/>
          </p:cNvSpPr>
          <p:nvPr/>
        </p:nvSpPr>
        <p:spPr bwMode="auto">
          <a:xfrm>
            <a:off x="4988159" y="44861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1" name="Oval 262"/>
          <p:cNvSpPr>
            <a:spLocks noChangeArrowheads="1"/>
          </p:cNvSpPr>
          <p:nvPr/>
        </p:nvSpPr>
        <p:spPr bwMode="auto">
          <a:xfrm>
            <a:off x="5204059" y="47020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2" name="Oval 263"/>
          <p:cNvSpPr>
            <a:spLocks noChangeArrowheads="1"/>
          </p:cNvSpPr>
          <p:nvPr/>
        </p:nvSpPr>
        <p:spPr bwMode="auto">
          <a:xfrm>
            <a:off x="5419959" y="49179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4" name="Oval 265"/>
          <p:cNvSpPr>
            <a:spLocks noChangeArrowheads="1"/>
          </p:cNvSpPr>
          <p:nvPr/>
        </p:nvSpPr>
        <p:spPr bwMode="auto">
          <a:xfrm>
            <a:off x="4772259" y="42702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5" name="Oval 266"/>
          <p:cNvSpPr>
            <a:spLocks noChangeArrowheads="1"/>
          </p:cNvSpPr>
          <p:nvPr/>
        </p:nvSpPr>
        <p:spPr bwMode="auto">
          <a:xfrm>
            <a:off x="4988159" y="44861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6" name="Oval 267"/>
          <p:cNvSpPr>
            <a:spLocks noChangeArrowheads="1"/>
          </p:cNvSpPr>
          <p:nvPr/>
        </p:nvSpPr>
        <p:spPr bwMode="auto">
          <a:xfrm>
            <a:off x="5204059" y="47020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07" name="Oval 268"/>
          <p:cNvSpPr>
            <a:spLocks noChangeArrowheads="1"/>
          </p:cNvSpPr>
          <p:nvPr/>
        </p:nvSpPr>
        <p:spPr bwMode="auto">
          <a:xfrm>
            <a:off x="5419959" y="491796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5" name="Oval 376"/>
          <p:cNvSpPr>
            <a:spLocks noChangeArrowheads="1"/>
          </p:cNvSpPr>
          <p:nvPr/>
        </p:nvSpPr>
        <p:spPr bwMode="auto">
          <a:xfrm>
            <a:off x="5061184" y="318917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6" name="Oval 377"/>
          <p:cNvSpPr>
            <a:spLocks noChangeArrowheads="1"/>
          </p:cNvSpPr>
          <p:nvPr/>
        </p:nvSpPr>
        <p:spPr bwMode="auto">
          <a:xfrm>
            <a:off x="5061184" y="318917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7" name="Oval 378"/>
          <p:cNvSpPr>
            <a:spLocks noChangeArrowheads="1"/>
          </p:cNvSpPr>
          <p:nvPr/>
        </p:nvSpPr>
        <p:spPr bwMode="auto">
          <a:xfrm>
            <a:off x="5277084" y="340507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1" name="Oval 382"/>
          <p:cNvSpPr>
            <a:spLocks noChangeArrowheads="1"/>
          </p:cNvSpPr>
          <p:nvPr/>
        </p:nvSpPr>
        <p:spPr bwMode="auto">
          <a:xfrm>
            <a:off x="5061184" y="29018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2" name="Oval 383"/>
          <p:cNvSpPr>
            <a:spLocks noChangeArrowheads="1"/>
          </p:cNvSpPr>
          <p:nvPr/>
        </p:nvSpPr>
        <p:spPr bwMode="auto">
          <a:xfrm>
            <a:off x="5277084" y="31177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3" name="Oval 384"/>
          <p:cNvSpPr>
            <a:spLocks noChangeArrowheads="1"/>
          </p:cNvSpPr>
          <p:nvPr/>
        </p:nvSpPr>
        <p:spPr bwMode="auto">
          <a:xfrm>
            <a:off x="5061184" y="29018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4" name="Oval 385"/>
          <p:cNvSpPr>
            <a:spLocks noChangeArrowheads="1"/>
          </p:cNvSpPr>
          <p:nvPr/>
        </p:nvSpPr>
        <p:spPr bwMode="auto">
          <a:xfrm>
            <a:off x="5277084" y="3117738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1" name="Oval 422"/>
          <p:cNvSpPr>
            <a:spLocks noChangeArrowheads="1"/>
          </p:cNvSpPr>
          <p:nvPr/>
        </p:nvSpPr>
        <p:spPr bwMode="auto">
          <a:xfrm>
            <a:off x="5132623" y="578156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2" name="Oval 423"/>
          <p:cNvSpPr>
            <a:spLocks noChangeArrowheads="1"/>
          </p:cNvSpPr>
          <p:nvPr/>
        </p:nvSpPr>
        <p:spPr bwMode="auto">
          <a:xfrm>
            <a:off x="5132623" y="5781563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3" name="Oval 424"/>
          <p:cNvSpPr>
            <a:spLocks noChangeArrowheads="1"/>
          </p:cNvSpPr>
          <p:nvPr/>
        </p:nvSpPr>
        <p:spPr bwMode="auto">
          <a:xfrm>
            <a:off x="5275498" y="520530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4" name="Oval 425"/>
          <p:cNvSpPr>
            <a:spLocks noChangeArrowheads="1"/>
          </p:cNvSpPr>
          <p:nvPr/>
        </p:nvSpPr>
        <p:spPr bwMode="auto">
          <a:xfrm>
            <a:off x="5491398" y="542120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5" name="Oval 426"/>
          <p:cNvSpPr>
            <a:spLocks noChangeArrowheads="1"/>
          </p:cNvSpPr>
          <p:nvPr/>
        </p:nvSpPr>
        <p:spPr bwMode="auto">
          <a:xfrm>
            <a:off x="5132623" y="549422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6" name="Oval 427"/>
          <p:cNvSpPr>
            <a:spLocks noChangeArrowheads="1"/>
          </p:cNvSpPr>
          <p:nvPr/>
        </p:nvSpPr>
        <p:spPr bwMode="auto">
          <a:xfrm>
            <a:off x="5348523" y="571012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7" name="Oval 428"/>
          <p:cNvSpPr>
            <a:spLocks noChangeArrowheads="1"/>
          </p:cNvSpPr>
          <p:nvPr/>
        </p:nvSpPr>
        <p:spPr bwMode="auto">
          <a:xfrm>
            <a:off x="5132623" y="549422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8" name="Oval 429"/>
          <p:cNvSpPr>
            <a:spLocks noChangeArrowheads="1"/>
          </p:cNvSpPr>
          <p:nvPr/>
        </p:nvSpPr>
        <p:spPr bwMode="auto">
          <a:xfrm>
            <a:off x="5348523" y="571012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69" name="Oval 430"/>
          <p:cNvSpPr>
            <a:spLocks noChangeArrowheads="1"/>
          </p:cNvSpPr>
          <p:nvPr/>
        </p:nvSpPr>
        <p:spPr bwMode="auto">
          <a:xfrm>
            <a:off x="7105966" y="58948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0" name="Oval 431"/>
          <p:cNvSpPr>
            <a:spLocks noChangeArrowheads="1"/>
          </p:cNvSpPr>
          <p:nvPr/>
        </p:nvSpPr>
        <p:spPr bwMode="auto">
          <a:xfrm>
            <a:off x="7105966" y="5894873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1" name="Oval 432"/>
          <p:cNvSpPr>
            <a:spLocks noChangeArrowheads="1"/>
          </p:cNvSpPr>
          <p:nvPr/>
        </p:nvSpPr>
        <p:spPr bwMode="auto">
          <a:xfrm>
            <a:off x="7248841" y="53186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2" name="Oval 433"/>
          <p:cNvSpPr>
            <a:spLocks noChangeArrowheads="1"/>
          </p:cNvSpPr>
          <p:nvPr/>
        </p:nvSpPr>
        <p:spPr bwMode="auto">
          <a:xfrm>
            <a:off x="7464741" y="553451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3" name="Oval 434"/>
          <p:cNvSpPr>
            <a:spLocks noChangeArrowheads="1"/>
          </p:cNvSpPr>
          <p:nvPr/>
        </p:nvSpPr>
        <p:spPr bwMode="auto">
          <a:xfrm>
            <a:off x="7105966" y="56075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4" name="Oval 435"/>
          <p:cNvSpPr>
            <a:spLocks noChangeArrowheads="1"/>
          </p:cNvSpPr>
          <p:nvPr/>
        </p:nvSpPr>
        <p:spPr bwMode="auto">
          <a:xfrm>
            <a:off x="7321866" y="58234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5" name="Oval 436"/>
          <p:cNvSpPr>
            <a:spLocks noChangeArrowheads="1"/>
          </p:cNvSpPr>
          <p:nvPr/>
        </p:nvSpPr>
        <p:spPr bwMode="auto">
          <a:xfrm>
            <a:off x="7105966" y="56075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6" name="Oval 437"/>
          <p:cNvSpPr>
            <a:spLocks noChangeArrowheads="1"/>
          </p:cNvSpPr>
          <p:nvPr/>
        </p:nvSpPr>
        <p:spPr bwMode="auto">
          <a:xfrm>
            <a:off x="7321866" y="582343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2" name="Oval 23"/>
          <p:cNvSpPr>
            <a:spLocks noChangeArrowheads="1"/>
          </p:cNvSpPr>
          <p:nvPr/>
        </p:nvSpPr>
        <p:spPr bwMode="auto">
          <a:xfrm>
            <a:off x="6376046" y="24738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4" name="Oval 25"/>
          <p:cNvSpPr>
            <a:spLocks noChangeArrowheads="1"/>
          </p:cNvSpPr>
          <p:nvPr/>
        </p:nvSpPr>
        <p:spPr bwMode="auto">
          <a:xfrm>
            <a:off x="6591946" y="26897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6" name="Oval 27"/>
          <p:cNvSpPr>
            <a:spLocks noChangeArrowheads="1"/>
          </p:cNvSpPr>
          <p:nvPr/>
        </p:nvSpPr>
        <p:spPr bwMode="auto">
          <a:xfrm>
            <a:off x="7023746" y="31215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7" name="Oval 28"/>
          <p:cNvSpPr>
            <a:spLocks noChangeArrowheads="1"/>
          </p:cNvSpPr>
          <p:nvPr/>
        </p:nvSpPr>
        <p:spPr bwMode="auto">
          <a:xfrm>
            <a:off x="7239646" y="33374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78" name="Oval 39"/>
          <p:cNvSpPr>
            <a:spLocks noChangeArrowheads="1"/>
          </p:cNvSpPr>
          <p:nvPr/>
        </p:nvSpPr>
        <p:spPr bwMode="auto">
          <a:xfrm>
            <a:off x="6017271" y="333908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49" name="Oval 110"/>
          <p:cNvSpPr>
            <a:spLocks noChangeArrowheads="1"/>
          </p:cNvSpPr>
          <p:nvPr/>
        </p:nvSpPr>
        <p:spPr bwMode="auto">
          <a:xfrm>
            <a:off x="7023746" y="31215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50" name="Oval 111"/>
          <p:cNvSpPr>
            <a:spLocks noChangeArrowheads="1"/>
          </p:cNvSpPr>
          <p:nvPr/>
        </p:nvSpPr>
        <p:spPr bwMode="auto">
          <a:xfrm>
            <a:off x="7239646" y="333749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61" name="Oval 122"/>
          <p:cNvSpPr>
            <a:spLocks noChangeArrowheads="1"/>
          </p:cNvSpPr>
          <p:nvPr/>
        </p:nvSpPr>
        <p:spPr bwMode="auto">
          <a:xfrm>
            <a:off x="6017271" y="333908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2" name="Oval 163"/>
          <p:cNvSpPr>
            <a:spLocks noChangeArrowheads="1"/>
          </p:cNvSpPr>
          <p:nvPr/>
        </p:nvSpPr>
        <p:spPr bwMode="auto">
          <a:xfrm>
            <a:off x="6522096" y="319620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03" name="Oval 164"/>
          <p:cNvSpPr>
            <a:spLocks noChangeArrowheads="1"/>
          </p:cNvSpPr>
          <p:nvPr/>
        </p:nvSpPr>
        <p:spPr bwMode="auto">
          <a:xfrm>
            <a:off x="6737996" y="341210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17" name="Oval 178"/>
          <p:cNvSpPr>
            <a:spLocks noChangeArrowheads="1"/>
          </p:cNvSpPr>
          <p:nvPr/>
        </p:nvSpPr>
        <p:spPr bwMode="auto">
          <a:xfrm>
            <a:off x="6737996" y="341210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6" name="Oval 327"/>
          <p:cNvSpPr>
            <a:spLocks noChangeArrowheads="1"/>
          </p:cNvSpPr>
          <p:nvPr/>
        </p:nvSpPr>
        <p:spPr bwMode="auto">
          <a:xfrm>
            <a:off x="6737996" y="305174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9" name="Oval 330"/>
          <p:cNvSpPr>
            <a:spLocks noChangeArrowheads="1"/>
          </p:cNvSpPr>
          <p:nvPr/>
        </p:nvSpPr>
        <p:spPr bwMode="auto">
          <a:xfrm>
            <a:off x="6737996" y="305174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1" name="Oval 332"/>
          <p:cNvSpPr>
            <a:spLocks noChangeArrowheads="1"/>
          </p:cNvSpPr>
          <p:nvPr/>
        </p:nvSpPr>
        <p:spPr bwMode="auto">
          <a:xfrm>
            <a:off x="7458721" y="3124769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2" name="Oval 333"/>
          <p:cNvSpPr>
            <a:spLocks noChangeArrowheads="1"/>
          </p:cNvSpPr>
          <p:nvPr/>
        </p:nvSpPr>
        <p:spPr bwMode="auto">
          <a:xfrm>
            <a:off x="7458721" y="3124769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8" name="Oval 379"/>
          <p:cNvSpPr>
            <a:spLocks noChangeArrowheads="1"/>
          </p:cNvSpPr>
          <p:nvPr/>
        </p:nvSpPr>
        <p:spPr bwMode="auto">
          <a:xfrm>
            <a:off x="5655321" y="326605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19" name="Oval 380"/>
          <p:cNvSpPr>
            <a:spLocks noChangeArrowheads="1"/>
          </p:cNvSpPr>
          <p:nvPr/>
        </p:nvSpPr>
        <p:spPr bwMode="auto">
          <a:xfrm>
            <a:off x="5871221" y="348195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5" name="Oval 386"/>
          <p:cNvSpPr>
            <a:spLocks noChangeArrowheads="1"/>
          </p:cNvSpPr>
          <p:nvPr/>
        </p:nvSpPr>
        <p:spPr bwMode="auto">
          <a:xfrm>
            <a:off x="6017271" y="341210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7" name="Oval 388"/>
          <p:cNvSpPr>
            <a:spLocks noChangeArrowheads="1"/>
          </p:cNvSpPr>
          <p:nvPr/>
        </p:nvSpPr>
        <p:spPr bwMode="auto">
          <a:xfrm>
            <a:off x="6017271" y="3412106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29" name="Oval 390"/>
          <p:cNvSpPr>
            <a:spLocks noChangeArrowheads="1"/>
          </p:cNvSpPr>
          <p:nvPr/>
        </p:nvSpPr>
        <p:spPr bwMode="auto">
          <a:xfrm>
            <a:off x="6088710" y="319303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0" name="Oval 391"/>
          <p:cNvSpPr>
            <a:spLocks noChangeArrowheads="1"/>
          </p:cNvSpPr>
          <p:nvPr/>
        </p:nvSpPr>
        <p:spPr bwMode="auto">
          <a:xfrm>
            <a:off x="6088710" y="319303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1" name="Oval 392"/>
          <p:cNvSpPr>
            <a:spLocks noChangeArrowheads="1"/>
          </p:cNvSpPr>
          <p:nvPr/>
        </p:nvSpPr>
        <p:spPr bwMode="auto">
          <a:xfrm>
            <a:off x="6231585" y="261676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2" name="Oval 393"/>
          <p:cNvSpPr>
            <a:spLocks noChangeArrowheads="1"/>
          </p:cNvSpPr>
          <p:nvPr/>
        </p:nvSpPr>
        <p:spPr bwMode="auto">
          <a:xfrm>
            <a:off x="6447485" y="283266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3" name="Oval 394"/>
          <p:cNvSpPr>
            <a:spLocks noChangeArrowheads="1"/>
          </p:cNvSpPr>
          <p:nvPr/>
        </p:nvSpPr>
        <p:spPr bwMode="auto">
          <a:xfrm>
            <a:off x="6088710" y="290569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4" name="Oval 395"/>
          <p:cNvSpPr>
            <a:spLocks noChangeArrowheads="1"/>
          </p:cNvSpPr>
          <p:nvPr/>
        </p:nvSpPr>
        <p:spPr bwMode="auto">
          <a:xfrm>
            <a:off x="6304610" y="312159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5" name="Oval 396"/>
          <p:cNvSpPr>
            <a:spLocks noChangeArrowheads="1"/>
          </p:cNvSpPr>
          <p:nvPr/>
        </p:nvSpPr>
        <p:spPr bwMode="auto">
          <a:xfrm>
            <a:off x="6088710" y="290569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36" name="Oval 397"/>
          <p:cNvSpPr>
            <a:spLocks noChangeArrowheads="1"/>
          </p:cNvSpPr>
          <p:nvPr/>
        </p:nvSpPr>
        <p:spPr bwMode="auto">
          <a:xfrm>
            <a:off x="6304610" y="312159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7" name="Oval 438"/>
          <p:cNvSpPr>
            <a:spLocks noChangeArrowheads="1"/>
          </p:cNvSpPr>
          <p:nvPr/>
        </p:nvSpPr>
        <p:spPr bwMode="auto">
          <a:xfrm>
            <a:off x="6736410" y="283425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8" name="Oval 439"/>
          <p:cNvSpPr>
            <a:spLocks noChangeArrowheads="1"/>
          </p:cNvSpPr>
          <p:nvPr/>
        </p:nvSpPr>
        <p:spPr bwMode="auto">
          <a:xfrm>
            <a:off x="6736410" y="283425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1" name="Oval 442"/>
          <p:cNvSpPr>
            <a:spLocks noChangeArrowheads="1"/>
          </p:cNvSpPr>
          <p:nvPr/>
        </p:nvSpPr>
        <p:spPr bwMode="auto">
          <a:xfrm>
            <a:off x="6736410" y="254691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3" name="Oval 444"/>
          <p:cNvSpPr>
            <a:spLocks noChangeArrowheads="1"/>
          </p:cNvSpPr>
          <p:nvPr/>
        </p:nvSpPr>
        <p:spPr bwMode="auto">
          <a:xfrm>
            <a:off x="6736410" y="254691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65" name="Oval 26"/>
          <p:cNvSpPr>
            <a:spLocks noChangeArrowheads="1"/>
          </p:cNvSpPr>
          <p:nvPr/>
        </p:nvSpPr>
        <p:spPr bwMode="auto">
          <a:xfrm>
            <a:off x="5204677" y="5126379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90" name="Oval 151"/>
          <p:cNvSpPr>
            <a:spLocks noChangeArrowheads="1"/>
          </p:cNvSpPr>
          <p:nvPr/>
        </p:nvSpPr>
        <p:spPr bwMode="auto">
          <a:xfrm>
            <a:off x="5925402" y="519940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1" name="Oval 192"/>
          <p:cNvSpPr>
            <a:spLocks noChangeArrowheads="1"/>
          </p:cNvSpPr>
          <p:nvPr/>
        </p:nvSpPr>
        <p:spPr bwMode="auto">
          <a:xfrm>
            <a:off x="6355616" y="469299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2" name="Oval 193"/>
          <p:cNvSpPr>
            <a:spLocks noChangeArrowheads="1"/>
          </p:cNvSpPr>
          <p:nvPr/>
        </p:nvSpPr>
        <p:spPr bwMode="auto">
          <a:xfrm>
            <a:off x="6571516" y="490889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3" name="Oval 194"/>
          <p:cNvSpPr>
            <a:spLocks noChangeArrowheads="1"/>
          </p:cNvSpPr>
          <p:nvPr/>
        </p:nvSpPr>
        <p:spPr bwMode="auto">
          <a:xfrm>
            <a:off x="6787416" y="5124791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4" name="Oval 195"/>
          <p:cNvSpPr>
            <a:spLocks noChangeArrowheads="1"/>
          </p:cNvSpPr>
          <p:nvPr/>
        </p:nvSpPr>
        <p:spPr bwMode="auto">
          <a:xfrm>
            <a:off x="6355616" y="519781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7" name="Oval 198"/>
          <p:cNvSpPr>
            <a:spLocks noChangeArrowheads="1"/>
          </p:cNvSpPr>
          <p:nvPr/>
        </p:nvSpPr>
        <p:spPr bwMode="auto">
          <a:xfrm>
            <a:off x="6355616" y="440565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8" name="Oval 199"/>
          <p:cNvSpPr>
            <a:spLocks noChangeArrowheads="1"/>
          </p:cNvSpPr>
          <p:nvPr/>
        </p:nvSpPr>
        <p:spPr bwMode="auto">
          <a:xfrm>
            <a:off x="6571516" y="462155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39" name="Oval 200"/>
          <p:cNvSpPr>
            <a:spLocks noChangeArrowheads="1"/>
          </p:cNvSpPr>
          <p:nvPr/>
        </p:nvSpPr>
        <p:spPr bwMode="auto">
          <a:xfrm>
            <a:off x="6787416" y="483745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0" name="Oval 201"/>
          <p:cNvSpPr>
            <a:spLocks noChangeArrowheads="1"/>
          </p:cNvSpPr>
          <p:nvPr/>
        </p:nvSpPr>
        <p:spPr bwMode="auto">
          <a:xfrm>
            <a:off x="7003316" y="505335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3" name="Oval 204"/>
          <p:cNvSpPr>
            <a:spLocks noChangeArrowheads="1"/>
          </p:cNvSpPr>
          <p:nvPr/>
        </p:nvSpPr>
        <p:spPr bwMode="auto">
          <a:xfrm>
            <a:off x="6860441" y="42627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4" name="Oval 205"/>
          <p:cNvSpPr>
            <a:spLocks noChangeArrowheads="1"/>
          </p:cNvSpPr>
          <p:nvPr/>
        </p:nvSpPr>
        <p:spPr bwMode="auto">
          <a:xfrm>
            <a:off x="7076341" y="44786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5" name="Oval 206"/>
          <p:cNvSpPr>
            <a:spLocks noChangeArrowheads="1"/>
          </p:cNvSpPr>
          <p:nvPr/>
        </p:nvSpPr>
        <p:spPr bwMode="auto">
          <a:xfrm>
            <a:off x="7292241" y="46945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6" name="Oval 207"/>
          <p:cNvSpPr>
            <a:spLocks noChangeArrowheads="1"/>
          </p:cNvSpPr>
          <p:nvPr/>
        </p:nvSpPr>
        <p:spPr bwMode="auto">
          <a:xfrm>
            <a:off x="7508141" y="49104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7" name="Oval 208"/>
          <p:cNvSpPr>
            <a:spLocks noChangeArrowheads="1"/>
          </p:cNvSpPr>
          <p:nvPr/>
        </p:nvSpPr>
        <p:spPr bwMode="auto">
          <a:xfrm>
            <a:off x="6285766" y="491206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48" name="Oval 209"/>
          <p:cNvSpPr>
            <a:spLocks noChangeArrowheads="1"/>
          </p:cNvSpPr>
          <p:nvPr/>
        </p:nvSpPr>
        <p:spPr bwMode="auto">
          <a:xfrm>
            <a:off x="6501666" y="512796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2" name="Oval 213"/>
          <p:cNvSpPr>
            <a:spLocks noChangeArrowheads="1"/>
          </p:cNvSpPr>
          <p:nvPr/>
        </p:nvSpPr>
        <p:spPr bwMode="auto">
          <a:xfrm>
            <a:off x="6285766" y="491206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453" name="Oval 214"/>
          <p:cNvSpPr>
            <a:spLocks noChangeArrowheads="1"/>
          </p:cNvSpPr>
          <p:nvPr/>
        </p:nvSpPr>
        <p:spPr bwMode="auto">
          <a:xfrm>
            <a:off x="6501666" y="5127966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1" name="Oval 322"/>
          <p:cNvSpPr>
            <a:spLocks noChangeArrowheads="1"/>
          </p:cNvSpPr>
          <p:nvPr/>
        </p:nvSpPr>
        <p:spPr bwMode="auto">
          <a:xfrm>
            <a:off x="5493602" y="44072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2" name="Oval 323"/>
          <p:cNvSpPr>
            <a:spLocks noChangeArrowheads="1"/>
          </p:cNvSpPr>
          <p:nvPr/>
        </p:nvSpPr>
        <p:spPr bwMode="auto">
          <a:xfrm>
            <a:off x="5709502" y="46231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3" name="Oval 324"/>
          <p:cNvSpPr>
            <a:spLocks noChangeArrowheads="1"/>
          </p:cNvSpPr>
          <p:nvPr/>
        </p:nvSpPr>
        <p:spPr bwMode="auto">
          <a:xfrm>
            <a:off x="5925402" y="48390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4" name="Oval 325"/>
          <p:cNvSpPr>
            <a:spLocks noChangeArrowheads="1"/>
          </p:cNvSpPr>
          <p:nvPr/>
        </p:nvSpPr>
        <p:spPr bwMode="auto">
          <a:xfrm>
            <a:off x="6141302" y="50549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5" name="Oval 326"/>
          <p:cNvSpPr>
            <a:spLocks noChangeArrowheads="1"/>
          </p:cNvSpPr>
          <p:nvPr/>
        </p:nvSpPr>
        <p:spPr bwMode="auto">
          <a:xfrm>
            <a:off x="6357202" y="52708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7" name="Oval 328"/>
          <p:cNvSpPr>
            <a:spLocks noChangeArrowheads="1"/>
          </p:cNvSpPr>
          <p:nvPr/>
        </p:nvSpPr>
        <p:spPr bwMode="auto">
          <a:xfrm>
            <a:off x="6141302" y="50549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68" name="Oval 329"/>
          <p:cNvSpPr>
            <a:spLocks noChangeArrowheads="1"/>
          </p:cNvSpPr>
          <p:nvPr/>
        </p:nvSpPr>
        <p:spPr bwMode="auto">
          <a:xfrm>
            <a:off x="6357202" y="5270841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70" name="Oval 331"/>
          <p:cNvSpPr>
            <a:spLocks noChangeArrowheads="1"/>
          </p:cNvSpPr>
          <p:nvPr/>
        </p:nvSpPr>
        <p:spPr bwMode="auto">
          <a:xfrm>
            <a:off x="5639652" y="5129554"/>
            <a:ext cx="58421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79" name="Oval 440"/>
          <p:cNvSpPr>
            <a:spLocks noChangeArrowheads="1"/>
          </p:cNvSpPr>
          <p:nvPr/>
        </p:nvSpPr>
        <p:spPr bwMode="auto">
          <a:xfrm>
            <a:off x="5276116" y="44786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0" name="Oval 441"/>
          <p:cNvSpPr>
            <a:spLocks noChangeArrowheads="1"/>
          </p:cNvSpPr>
          <p:nvPr/>
        </p:nvSpPr>
        <p:spPr bwMode="auto">
          <a:xfrm>
            <a:off x="5492016" y="4694579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2" name="Oval 443"/>
          <p:cNvSpPr>
            <a:spLocks noChangeArrowheads="1"/>
          </p:cNvSpPr>
          <p:nvPr/>
        </p:nvSpPr>
        <p:spPr bwMode="auto">
          <a:xfrm>
            <a:off x="5349141" y="498350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4" name="Oval 445"/>
          <p:cNvSpPr>
            <a:spLocks noChangeArrowheads="1"/>
          </p:cNvSpPr>
          <p:nvPr/>
        </p:nvSpPr>
        <p:spPr bwMode="auto">
          <a:xfrm>
            <a:off x="5349141" y="4983504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5" name="Text Box 446"/>
          <p:cNvSpPr txBox="1">
            <a:spLocks noChangeArrowheads="1"/>
          </p:cNvSpPr>
          <p:nvPr/>
        </p:nvSpPr>
        <p:spPr bwMode="auto">
          <a:xfrm>
            <a:off x="1036988" y="321500"/>
            <a:ext cx="1813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Z</a:t>
            </a:r>
            <a:r>
              <a:rPr lang="en-US" sz="2000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+ 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treatment</a:t>
            </a:r>
          </a:p>
        </p:txBody>
      </p:sp>
      <p:sp>
        <p:nvSpPr>
          <p:cNvPr id="10686" name="Line 447"/>
          <p:cNvSpPr>
            <a:spLocks noChangeShapeType="1"/>
          </p:cNvSpPr>
          <p:nvPr/>
        </p:nvSpPr>
        <p:spPr bwMode="auto">
          <a:xfrm>
            <a:off x="1828801" y="736270"/>
            <a:ext cx="1087438" cy="6051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7" name="Line 448"/>
          <p:cNvSpPr>
            <a:spLocks noChangeShapeType="1"/>
          </p:cNvSpPr>
          <p:nvPr/>
        </p:nvSpPr>
        <p:spPr bwMode="auto">
          <a:xfrm>
            <a:off x="2956957" y="1401288"/>
            <a:ext cx="4370118" cy="1816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8" name="Line 449"/>
          <p:cNvSpPr>
            <a:spLocks noChangeShapeType="1"/>
          </p:cNvSpPr>
          <p:nvPr/>
        </p:nvSpPr>
        <p:spPr bwMode="auto">
          <a:xfrm>
            <a:off x="2916238" y="1341438"/>
            <a:ext cx="1560759" cy="301680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9" name="Line 450"/>
          <p:cNvSpPr>
            <a:spLocks noChangeShapeType="1"/>
          </p:cNvSpPr>
          <p:nvPr/>
        </p:nvSpPr>
        <p:spPr bwMode="auto">
          <a:xfrm>
            <a:off x="2916238" y="1341438"/>
            <a:ext cx="3095625" cy="935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0" name="Line 451"/>
          <p:cNvSpPr>
            <a:spLocks noChangeShapeType="1"/>
          </p:cNvSpPr>
          <p:nvPr/>
        </p:nvSpPr>
        <p:spPr bwMode="auto">
          <a:xfrm>
            <a:off x="2916238" y="1341438"/>
            <a:ext cx="2303462" cy="2951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1" name="Line 452"/>
          <p:cNvSpPr>
            <a:spLocks noChangeShapeType="1"/>
          </p:cNvSpPr>
          <p:nvPr/>
        </p:nvSpPr>
        <p:spPr bwMode="auto">
          <a:xfrm>
            <a:off x="2916238" y="1341438"/>
            <a:ext cx="2519362" cy="1800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2" name="Line 453"/>
          <p:cNvSpPr>
            <a:spLocks noChangeShapeType="1"/>
          </p:cNvSpPr>
          <p:nvPr/>
        </p:nvSpPr>
        <p:spPr bwMode="auto">
          <a:xfrm flipH="1">
            <a:off x="5193277" y="2909341"/>
            <a:ext cx="59719" cy="2167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3" name="Line 454"/>
          <p:cNvSpPr>
            <a:spLocks noChangeShapeType="1"/>
          </p:cNvSpPr>
          <p:nvPr/>
        </p:nvSpPr>
        <p:spPr bwMode="auto">
          <a:xfrm flipH="1">
            <a:off x="5147548" y="2850149"/>
            <a:ext cx="59719" cy="2167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4" name="Line 455"/>
          <p:cNvSpPr>
            <a:spLocks noChangeShapeType="1"/>
          </p:cNvSpPr>
          <p:nvPr/>
        </p:nvSpPr>
        <p:spPr bwMode="auto">
          <a:xfrm>
            <a:off x="1246910" y="748146"/>
            <a:ext cx="427512" cy="1306286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5" name="Line 456"/>
          <p:cNvSpPr>
            <a:spLocks noChangeShapeType="1"/>
          </p:cNvSpPr>
          <p:nvPr/>
        </p:nvSpPr>
        <p:spPr bwMode="auto">
          <a:xfrm>
            <a:off x="1270660" y="771895"/>
            <a:ext cx="2695697" cy="280257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6" name="Line 457"/>
          <p:cNvSpPr>
            <a:spLocks noChangeShapeType="1"/>
          </p:cNvSpPr>
          <p:nvPr/>
        </p:nvSpPr>
        <p:spPr bwMode="auto">
          <a:xfrm flipH="1">
            <a:off x="3066514" y="2515322"/>
            <a:ext cx="730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7" name="Line 458"/>
          <p:cNvSpPr>
            <a:spLocks noChangeShapeType="1"/>
          </p:cNvSpPr>
          <p:nvPr/>
        </p:nvSpPr>
        <p:spPr bwMode="auto">
          <a:xfrm flipH="1">
            <a:off x="3137952" y="2659784"/>
            <a:ext cx="730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98" name="Text Box 459"/>
          <p:cNvSpPr txBox="1">
            <a:spLocks noChangeArrowheads="1"/>
          </p:cNvSpPr>
          <p:nvPr/>
        </p:nvSpPr>
        <p:spPr bwMode="auto">
          <a:xfrm>
            <a:off x="7080085" y="1650669"/>
            <a:ext cx="1553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>
                <a:solidFill>
                  <a:srgbClr val="3333CC"/>
                </a:solidFill>
                <a:latin typeface="Calibri" pitchFamily="34" charset="0"/>
                <a:cs typeface="Arial" charset="0"/>
              </a:rPr>
              <a:t>Non-acid pH!</a:t>
            </a:r>
          </a:p>
        </p:txBody>
      </p:sp>
      <p:sp>
        <p:nvSpPr>
          <p:cNvPr id="10699" name="Line 460"/>
          <p:cNvSpPr>
            <a:spLocks noChangeShapeType="1"/>
          </p:cNvSpPr>
          <p:nvPr/>
        </p:nvSpPr>
        <p:spPr bwMode="auto">
          <a:xfrm>
            <a:off x="1698171" y="2101932"/>
            <a:ext cx="736271" cy="1615044"/>
          </a:xfrm>
          <a:prstGeom prst="line">
            <a:avLst/>
          </a:prstGeom>
          <a:noFill/>
          <a:ln w="9525">
            <a:solidFill>
              <a:srgbClr val="0066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700" name="Text Box 461"/>
          <p:cNvSpPr txBox="1">
            <a:spLocks noChangeArrowheads="1"/>
          </p:cNvSpPr>
          <p:nvPr/>
        </p:nvSpPr>
        <p:spPr bwMode="auto">
          <a:xfrm>
            <a:off x="803463" y="4825732"/>
            <a:ext cx="21144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Too few bacilli to</a:t>
            </a: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contain Z-resistant</a:t>
            </a: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mutants</a:t>
            </a:r>
          </a:p>
        </p:txBody>
      </p:sp>
      <p:sp>
        <p:nvSpPr>
          <p:cNvPr id="10701" name="Text Box 462"/>
          <p:cNvSpPr txBox="1">
            <a:spLocks noChangeArrowheads="1"/>
          </p:cNvSpPr>
          <p:nvPr/>
        </p:nvSpPr>
        <p:spPr bwMode="auto">
          <a:xfrm>
            <a:off x="884939" y="3760170"/>
            <a:ext cx="1064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 dirty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Acid pH!</a:t>
            </a:r>
          </a:p>
        </p:txBody>
      </p:sp>
      <p:sp>
        <p:nvSpPr>
          <p:cNvPr id="462" name="TextBox 461"/>
          <p:cNvSpPr txBox="1"/>
          <p:nvPr/>
        </p:nvSpPr>
        <p:spPr>
          <a:xfrm>
            <a:off x="3728199" y="391886"/>
            <a:ext cx="233499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Mutation frequency: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in 10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1 in 10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465" name="Oval 233"/>
          <p:cNvSpPr>
            <a:spLocks noChangeArrowheads="1"/>
          </p:cNvSpPr>
          <p:nvPr/>
        </p:nvSpPr>
        <p:spPr bwMode="auto">
          <a:xfrm>
            <a:off x="8407531" y="5392275"/>
            <a:ext cx="58420" cy="5507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470" name="Straight Arrow Connector 469"/>
          <p:cNvCxnSpPr/>
          <p:nvPr/>
        </p:nvCxnSpPr>
        <p:spPr bwMode="auto">
          <a:xfrm rot="5400000">
            <a:off x="1656609" y="4399807"/>
            <a:ext cx="534391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3" name="Text Box 461"/>
          <p:cNvSpPr txBox="1">
            <a:spLocks noChangeArrowheads="1"/>
          </p:cNvSpPr>
          <p:nvPr/>
        </p:nvSpPr>
        <p:spPr bwMode="auto">
          <a:xfrm>
            <a:off x="6608899" y="144875"/>
            <a:ext cx="26315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Suffiently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large number</a:t>
            </a: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 bacilli to contain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R-resistant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mutants</a:t>
            </a:r>
          </a:p>
        </p:txBody>
      </p:sp>
      <p:cxnSp>
        <p:nvCxnSpPr>
          <p:cNvPr id="475" name="Straight Arrow Connector 474"/>
          <p:cNvCxnSpPr>
            <a:stCxn id="10698" idx="0"/>
            <a:endCxn id="473" idx="2"/>
          </p:cNvCxnSpPr>
          <p:nvPr/>
        </p:nvCxnSpPr>
        <p:spPr bwMode="auto">
          <a:xfrm flipV="1">
            <a:off x="7856900" y="1160538"/>
            <a:ext cx="67776" cy="490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6" name="Line 460"/>
          <p:cNvSpPr>
            <a:spLocks noChangeShapeType="1"/>
          </p:cNvSpPr>
          <p:nvPr/>
        </p:nvSpPr>
        <p:spPr bwMode="auto">
          <a:xfrm>
            <a:off x="1698171" y="2113808"/>
            <a:ext cx="437409" cy="1613064"/>
          </a:xfrm>
          <a:prstGeom prst="line">
            <a:avLst/>
          </a:prstGeom>
          <a:noFill/>
          <a:ln w="9525">
            <a:solidFill>
              <a:srgbClr val="00660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7" name="Line 447"/>
          <p:cNvSpPr>
            <a:spLocks noChangeShapeType="1"/>
          </p:cNvSpPr>
          <p:nvPr/>
        </p:nvSpPr>
        <p:spPr bwMode="auto">
          <a:xfrm>
            <a:off x="1805050" y="736270"/>
            <a:ext cx="522514" cy="3194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827" y="6005168"/>
            <a:ext cx="216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Z: Pyrazinamide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R: Rifampicin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827" y="6021388"/>
            <a:ext cx="2161489" cy="814777"/>
          </a:xfrm>
          <a:prstGeom prst="roundRect">
            <a:avLst/>
          </a:prstGeom>
          <a:noFill/>
          <a:ln w="31750">
            <a:solidFill>
              <a:srgbClr val="FF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rcRect r="12361" b="6283"/>
          <a:stretch>
            <a:fillRect/>
          </a:stretch>
        </p:blipFill>
        <p:spPr>
          <a:xfrm>
            <a:off x="0" y="374825"/>
            <a:ext cx="9144000" cy="61854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Group 2"/>
          <p:cNvGraphicFramePr>
            <a:graphicFrameLocks noGrp="1"/>
          </p:cNvGraphicFramePr>
          <p:nvPr/>
        </p:nvGraphicFramePr>
        <p:xfrm>
          <a:off x="457200" y="533400"/>
          <a:ext cx="8229600" cy="53721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Potential Risks for Acquisition of MDR</a:t>
                      </a:r>
                      <a:endParaRPr kumimoji="0" lang="en-GB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Settings with a high prevalence of initial isoniazid resistance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Settings with a high prevalence of HIV infection among tuberculosis patients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Settings with self-administered fixed-dose combinations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sset.EMF"/>
          <p:cNvPicPr>
            <a:picLocks noChangeAspect="1"/>
          </p:cNvPicPr>
          <p:nvPr/>
        </p:nvPicPr>
        <p:blipFill>
          <a:blip r:embed="rId3"/>
          <a:srcRect l="7594" r="4286"/>
          <a:stretch>
            <a:fillRect/>
          </a:stretch>
        </p:blipFill>
        <p:spPr>
          <a:xfrm>
            <a:off x="-1" y="149656"/>
            <a:ext cx="8992655" cy="65450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Group 2"/>
          <p:cNvGraphicFramePr>
            <a:graphicFrameLocks noGrp="1"/>
          </p:cNvGraphicFramePr>
          <p:nvPr/>
        </p:nvGraphicFramePr>
        <p:xfrm>
          <a:off x="152400" y="228600"/>
          <a:ext cx="8534400" cy="594455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8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Action of Anti-Tuberculosis Drugs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Extent of activity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Prevention of resistance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Early bactericidal activity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Sterilizing activity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Streptomycin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Streptomycin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Streptomycin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Thioacetazone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Thioacetazone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Thioacetazone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3888">
                <a:tc gridSpan="4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Mitchison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DA.  Tubercle 1985;66:219-25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7559" name="Line 58"/>
          <p:cNvSpPr>
            <a:spLocks noChangeShapeType="1"/>
          </p:cNvSpPr>
          <p:nvPr/>
        </p:nvSpPr>
        <p:spPr bwMode="auto">
          <a:xfrm flipV="1">
            <a:off x="914400" y="22860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ChangeArrowheads="1"/>
          </p:cNvSpPr>
          <p:nvPr/>
        </p:nvSpPr>
        <p:spPr bwMode="auto">
          <a:xfrm flipV="1">
            <a:off x="31750" y="4049713"/>
            <a:ext cx="1049338" cy="555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19"/>
          <p:cNvSpPr>
            <a:spLocks noChangeArrowheads="1"/>
          </p:cNvSpPr>
          <p:nvPr/>
        </p:nvSpPr>
        <p:spPr bwMode="auto">
          <a:xfrm flipV="1">
            <a:off x="1825625" y="3971925"/>
            <a:ext cx="1333500" cy="682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20"/>
          <p:cNvSpPr>
            <a:spLocks noChangeArrowheads="1"/>
          </p:cNvSpPr>
          <p:nvPr/>
        </p:nvSpPr>
        <p:spPr bwMode="auto">
          <a:xfrm flipV="1">
            <a:off x="4633913" y="3435350"/>
            <a:ext cx="1779587" cy="63341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21"/>
          <p:cNvSpPr>
            <a:spLocks noChangeArrowheads="1"/>
          </p:cNvSpPr>
          <p:nvPr/>
        </p:nvSpPr>
        <p:spPr bwMode="auto">
          <a:xfrm flipV="1">
            <a:off x="8413750" y="4092575"/>
            <a:ext cx="658813" cy="4746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22"/>
          <p:cNvSpPr>
            <a:spLocks noChangeArrowheads="1"/>
          </p:cNvSpPr>
          <p:nvPr/>
        </p:nvSpPr>
        <p:spPr bwMode="auto">
          <a:xfrm flipV="1">
            <a:off x="4633913" y="4497388"/>
            <a:ext cx="1779587" cy="6334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Freeform 23"/>
          <p:cNvSpPr>
            <a:spLocks/>
          </p:cNvSpPr>
          <p:nvPr/>
        </p:nvSpPr>
        <p:spPr bwMode="auto">
          <a:xfrm>
            <a:off x="1208088" y="4356100"/>
            <a:ext cx="485775" cy="1588"/>
          </a:xfrm>
          <a:custGeom>
            <a:avLst/>
            <a:gdLst>
              <a:gd name="T0" fmla="*/ 0 w 339"/>
              <a:gd name="T1" fmla="*/ 0 h 1"/>
              <a:gd name="T2" fmla="*/ 338 w 339"/>
              <a:gd name="T3" fmla="*/ 0 h 1"/>
              <a:gd name="T4" fmla="*/ 0 60000 65536"/>
              <a:gd name="T5" fmla="*/ 0 60000 65536"/>
              <a:gd name="T6" fmla="*/ 0 w 339"/>
              <a:gd name="T7" fmla="*/ 0 h 1"/>
              <a:gd name="T8" fmla="*/ 339 w 33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" h="1">
                <a:moveTo>
                  <a:pt x="0" y="0"/>
                </a:moveTo>
                <a:lnTo>
                  <a:pt x="338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Freeform 24"/>
          <p:cNvSpPr>
            <a:spLocks/>
          </p:cNvSpPr>
          <p:nvPr/>
        </p:nvSpPr>
        <p:spPr bwMode="auto">
          <a:xfrm>
            <a:off x="3354388" y="3832225"/>
            <a:ext cx="1082675" cy="474663"/>
          </a:xfrm>
          <a:custGeom>
            <a:avLst/>
            <a:gdLst>
              <a:gd name="T0" fmla="*/ 0 w 706"/>
              <a:gd name="T1" fmla="*/ 331 h 332"/>
              <a:gd name="T2" fmla="*/ 0 w 706"/>
              <a:gd name="T3" fmla="*/ 331 h 332"/>
              <a:gd name="T4" fmla="*/ 0 w 706"/>
              <a:gd name="T5" fmla="*/ 331 h 332"/>
              <a:gd name="T6" fmla="*/ 0 w 706"/>
              <a:gd name="T7" fmla="*/ 331 h 332"/>
              <a:gd name="T8" fmla="*/ 0 w 706"/>
              <a:gd name="T9" fmla="*/ 331 h 332"/>
              <a:gd name="T10" fmla="*/ 0 w 706"/>
              <a:gd name="T11" fmla="*/ 331 h 332"/>
              <a:gd name="T12" fmla="*/ 5 w 706"/>
              <a:gd name="T13" fmla="*/ 331 h 332"/>
              <a:gd name="T14" fmla="*/ 15 w 706"/>
              <a:gd name="T15" fmla="*/ 331 h 332"/>
              <a:gd name="T16" fmla="*/ 31 w 706"/>
              <a:gd name="T17" fmla="*/ 331 h 332"/>
              <a:gd name="T18" fmla="*/ 31 w 706"/>
              <a:gd name="T19" fmla="*/ 331 h 332"/>
              <a:gd name="T20" fmla="*/ 51 w 706"/>
              <a:gd name="T21" fmla="*/ 331 h 332"/>
              <a:gd name="T22" fmla="*/ 76 w 706"/>
              <a:gd name="T23" fmla="*/ 331 h 332"/>
              <a:gd name="T24" fmla="*/ 106 w 706"/>
              <a:gd name="T25" fmla="*/ 331 h 332"/>
              <a:gd name="T26" fmla="*/ 141 w 706"/>
              <a:gd name="T27" fmla="*/ 331 h 332"/>
              <a:gd name="T28" fmla="*/ 177 w 706"/>
              <a:gd name="T29" fmla="*/ 331 h 332"/>
              <a:gd name="T30" fmla="*/ 207 w 706"/>
              <a:gd name="T31" fmla="*/ 325 h 332"/>
              <a:gd name="T32" fmla="*/ 232 w 706"/>
              <a:gd name="T33" fmla="*/ 313 h 332"/>
              <a:gd name="T34" fmla="*/ 252 w 706"/>
              <a:gd name="T35" fmla="*/ 295 h 332"/>
              <a:gd name="T36" fmla="*/ 252 w 706"/>
              <a:gd name="T37" fmla="*/ 295 h 332"/>
              <a:gd name="T38" fmla="*/ 267 w 706"/>
              <a:gd name="T39" fmla="*/ 272 h 332"/>
              <a:gd name="T40" fmla="*/ 277 w 706"/>
              <a:gd name="T41" fmla="*/ 242 h 332"/>
              <a:gd name="T42" fmla="*/ 283 w 706"/>
              <a:gd name="T43" fmla="*/ 206 h 332"/>
              <a:gd name="T44" fmla="*/ 283 w 706"/>
              <a:gd name="T45" fmla="*/ 165 h 332"/>
              <a:gd name="T46" fmla="*/ 283 w 706"/>
              <a:gd name="T47" fmla="*/ 124 h 332"/>
              <a:gd name="T48" fmla="*/ 290 w 706"/>
              <a:gd name="T49" fmla="*/ 88 h 332"/>
              <a:gd name="T50" fmla="*/ 305 w 706"/>
              <a:gd name="T51" fmla="*/ 58 h 332"/>
              <a:gd name="T52" fmla="*/ 328 w 706"/>
              <a:gd name="T53" fmla="*/ 35 h 332"/>
              <a:gd name="T54" fmla="*/ 328 w 706"/>
              <a:gd name="T55" fmla="*/ 35 h 332"/>
              <a:gd name="T56" fmla="*/ 358 w 706"/>
              <a:gd name="T57" fmla="*/ 17 h 332"/>
              <a:gd name="T58" fmla="*/ 395 w 706"/>
              <a:gd name="T59" fmla="*/ 5 h 332"/>
              <a:gd name="T60" fmla="*/ 441 w 706"/>
              <a:gd name="T61" fmla="*/ 0 h 332"/>
              <a:gd name="T62" fmla="*/ 494 w 706"/>
              <a:gd name="T63" fmla="*/ 0 h 332"/>
              <a:gd name="T64" fmla="*/ 547 w 706"/>
              <a:gd name="T65" fmla="*/ 0 h 332"/>
              <a:gd name="T66" fmla="*/ 592 w 706"/>
              <a:gd name="T67" fmla="*/ 0 h 332"/>
              <a:gd name="T68" fmla="*/ 629 w 706"/>
              <a:gd name="T69" fmla="*/ 0 h 332"/>
              <a:gd name="T70" fmla="*/ 660 w 706"/>
              <a:gd name="T71" fmla="*/ 0 h 332"/>
              <a:gd name="T72" fmla="*/ 660 w 706"/>
              <a:gd name="T73" fmla="*/ 0 h 332"/>
              <a:gd name="T74" fmla="*/ 683 w 706"/>
              <a:gd name="T75" fmla="*/ 0 h 332"/>
              <a:gd name="T76" fmla="*/ 697 w 706"/>
              <a:gd name="T77" fmla="*/ 0 h 332"/>
              <a:gd name="T78" fmla="*/ 705 w 706"/>
              <a:gd name="T79" fmla="*/ 0 h 332"/>
              <a:gd name="T80" fmla="*/ 705 w 706"/>
              <a:gd name="T81" fmla="*/ 0 h 332"/>
              <a:gd name="T82" fmla="*/ 705 w 706"/>
              <a:gd name="T83" fmla="*/ 0 h 332"/>
              <a:gd name="T84" fmla="*/ 705 w 706"/>
              <a:gd name="T85" fmla="*/ 0 h 332"/>
              <a:gd name="T86" fmla="*/ 705 w 706"/>
              <a:gd name="T87" fmla="*/ 0 h 332"/>
              <a:gd name="T88" fmla="*/ 705 w 706"/>
              <a:gd name="T89" fmla="*/ 0 h 3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6"/>
              <a:gd name="T136" fmla="*/ 0 h 332"/>
              <a:gd name="T137" fmla="*/ 706 w 706"/>
              <a:gd name="T138" fmla="*/ 332 h 33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6" h="332">
                <a:moveTo>
                  <a:pt x="0" y="331"/>
                </a:moveTo>
                <a:lnTo>
                  <a:pt x="0" y="331"/>
                </a:lnTo>
                <a:lnTo>
                  <a:pt x="5" y="331"/>
                </a:lnTo>
                <a:lnTo>
                  <a:pt x="15" y="331"/>
                </a:lnTo>
                <a:lnTo>
                  <a:pt x="31" y="331"/>
                </a:lnTo>
                <a:lnTo>
                  <a:pt x="51" y="331"/>
                </a:lnTo>
                <a:lnTo>
                  <a:pt x="76" y="331"/>
                </a:lnTo>
                <a:lnTo>
                  <a:pt x="106" y="331"/>
                </a:lnTo>
                <a:lnTo>
                  <a:pt x="141" y="331"/>
                </a:lnTo>
                <a:lnTo>
                  <a:pt x="177" y="331"/>
                </a:lnTo>
                <a:lnTo>
                  <a:pt x="207" y="325"/>
                </a:lnTo>
                <a:lnTo>
                  <a:pt x="232" y="313"/>
                </a:lnTo>
                <a:lnTo>
                  <a:pt x="252" y="295"/>
                </a:lnTo>
                <a:lnTo>
                  <a:pt x="267" y="272"/>
                </a:lnTo>
                <a:lnTo>
                  <a:pt x="277" y="242"/>
                </a:lnTo>
                <a:lnTo>
                  <a:pt x="283" y="206"/>
                </a:lnTo>
                <a:lnTo>
                  <a:pt x="283" y="165"/>
                </a:lnTo>
                <a:lnTo>
                  <a:pt x="283" y="124"/>
                </a:lnTo>
                <a:lnTo>
                  <a:pt x="290" y="88"/>
                </a:lnTo>
                <a:lnTo>
                  <a:pt x="305" y="58"/>
                </a:lnTo>
                <a:lnTo>
                  <a:pt x="328" y="35"/>
                </a:lnTo>
                <a:lnTo>
                  <a:pt x="358" y="17"/>
                </a:lnTo>
                <a:lnTo>
                  <a:pt x="395" y="5"/>
                </a:lnTo>
                <a:lnTo>
                  <a:pt x="441" y="0"/>
                </a:lnTo>
                <a:lnTo>
                  <a:pt x="494" y="0"/>
                </a:lnTo>
                <a:lnTo>
                  <a:pt x="547" y="0"/>
                </a:lnTo>
                <a:lnTo>
                  <a:pt x="592" y="0"/>
                </a:lnTo>
                <a:lnTo>
                  <a:pt x="629" y="0"/>
                </a:lnTo>
                <a:lnTo>
                  <a:pt x="660" y="0"/>
                </a:lnTo>
                <a:lnTo>
                  <a:pt x="683" y="0"/>
                </a:lnTo>
                <a:lnTo>
                  <a:pt x="697" y="0"/>
                </a:lnTo>
                <a:lnTo>
                  <a:pt x="705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Freeform 25"/>
          <p:cNvSpPr>
            <a:spLocks/>
          </p:cNvSpPr>
          <p:nvPr/>
        </p:nvSpPr>
        <p:spPr bwMode="auto">
          <a:xfrm>
            <a:off x="3354388" y="4357688"/>
            <a:ext cx="1093787" cy="476250"/>
          </a:xfrm>
          <a:custGeom>
            <a:avLst/>
            <a:gdLst>
              <a:gd name="T0" fmla="*/ 0 w 706"/>
              <a:gd name="T1" fmla="*/ 0 h 333"/>
              <a:gd name="T2" fmla="*/ 0 w 706"/>
              <a:gd name="T3" fmla="*/ 0 h 333"/>
              <a:gd name="T4" fmla="*/ 0 w 706"/>
              <a:gd name="T5" fmla="*/ 0 h 333"/>
              <a:gd name="T6" fmla="*/ 0 w 706"/>
              <a:gd name="T7" fmla="*/ 0 h 333"/>
              <a:gd name="T8" fmla="*/ 0 w 706"/>
              <a:gd name="T9" fmla="*/ 0 h 333"/>
              <a:gd name="T10" fmla="*/ 0 w 706"/>
              <a:gd name="T11" fmla="*/ 0 h 333"/>
              <a:gd name="T12" fmla="*/ 5 w 706"/>
              <a:gd name="T13" fmla="*/ 0 h 333"/>
              <a:gd name="T14" fmla="*/ 15 w 706"/>
              <a:gd name="T15" fmla="*/ 0 h 333"/>
              <a:gd name="T16" fmla="*/ 31 w 706"/>
              <a:gd name="T17" fmla="*/ 0 h 333"/>
              <a:gd name="T18" fmla="*/ 31 w 706"/>
              <a:gd name="T19" fmla="*/ 0 h 333"/>
              <a:gd name="T20" fmla="*/ 51 w 706"/>
              <a:gd name="T21" fmla="*/ 0 h 333"/>
              <a:gd name="T22" fmla="*/ 76 w 706"/>
              <a:gd name="T23" fmla="*/ 0 h 333"/>
              <a:gd name="T24" fmla="*/ 106 w 706"/>
              <a:gd name="T25" fmla="*/ 0 h 333"/>
              <a:gd name="T26" fmla="*/ 141 w 706"/>
              <a:gd name="T27" fmla="*/ 0 h 333"/>
              <a:gd name="T28" fmla="*/ 177 w 706"/>
              <a:gd name="T29" fmla="*/ 0 h 333"/>
              <a:gd name="T30" fmla="*/ 207 w 706"/>
              <a:gd name="T31" fmla="*/ 6 h 333"/>
              <a:gd name="T32" fmla="*/ 232 w 706"/>
              <a:gd name="T33" fmla="*/ 18 h 333"/>
              <a:gd name="T34" fmla="*/ 252 w 706"/>
              <a:gd name="T35" fmla="*/ 35 h 333"/>
              <a:gd name="T36" fmla="*/ 252 w 706"/>
              <a:gd name="T37" fmla="*/ 35 h 333"/>
              <a:gd name="T38" fmla="*/ 267 w 706"/>
              <a:gd name="T39" fmla="*/ 59 h 333"/>
              <a:gd name="T40" fmla="*/ 277 w 706"/>
              <a:gd name="T41" fmla="*/ 89 h 333"/>
              <a:gd name="T42" fmla="*/ 283 w 706"/>
              <a:gd name="T43" fmla="*/ 124 h 333"/>
              <a:gd name="T44" fmla="*/ 283 w 706"/>
              <a:gd name="T45" fmla="*/ 166 h 333"/>
              <a:gd name="T46" fmla="*/ 283 w 706"/>
              <a:gd name="T47" fmla="*/ 207 h 333"/>
              <a:gd name="T48" fmla="*/ 290 w 706"/>
              <a:gd name="T49" fmla="*/ 243 h 333"/>
              <a:gd name="T50" fmla="*/ 305 w 706"/>
              <a:gd name="T51" fmla="*/ 273 h 333"/>
              <a:gd name="T52" fmla="*/ 328 w 706"/>
              <a:gd name="T53" fmla="*/ 297 h 333"/>
              <a:gd name="T54" fmla="*/ 328 w 706"/>
              <a:gd name="T55" fmla="*/ 297 h 333"/>
              <a:gd name="T56" fmla="*/ 358 w 706"/>
              <a:gd name="T57" fmla="*/ 315 h 333"/>
              <a:gd name="T58" fmla="*/ 395 w 706"/>
              <a:gd name="T59" fmla="*/ 326 h 333"/>
              <a:gd name="T60" fmla="*/ 441 w 706"/>
              <a:gd name="T61" fmla="*/ 332 h 333"/>
              <a:gd name="T62" fmla="*/ 494 w 706"/>
              <a:gd name="T63" fmla="*/ 332 h 333"/>
              <a:gd name="T64" fmla="*/ 547 w 706"/>
              <a:gd name="T65" fmla="*/ 332 h 333"/>
              <a:gd name="T66" fmla="*/ 592 w 706"/>
              <a:gd name="T67" fmla="*/ 332 h 333"/>
              <a:gd name="T68" fmla="*/ 629 w 706"/>
              <a:gd name="T69" fmla="*/ 332 h 333"/>
              <a:gd name="T70" fmla="*/ 660 w 706"/>
              <a:gd name="T71" fmla="*/ 332 h 333"/>
              <a:gd name="T72" fmla="*/ 660 w 706"/>
              <a:gd name="T73" fmla="*/ 332 h 333"/>
              <a:gd name="T74" fmla="*/ 683 w 706"/>
              <a:gd name="T75" fmla="*/ 332 h 333"/>
              <a:gd name="T76" fmla="*/ 697 w 706"/>
              <a:gd name="T77" fmla="*/ 332 h 333"/>
              <a:gd name="T78" fmla="*/ 705 w 706"/>
              <a:gd name="T79" fmla="*/ 332 h 333"/>
              <a:gd name="T80" fmla="*/ 705 w 706"/>
              <a:gd name="T81" fmla="*/ 332 h 333"/>
              <a:gd name="T82" fmla="*/ 705 w 706"/>
              <a:gd name="T83" fmla="*/ 332 h 333"/>
              <a:gd name="T84" fmla="*/ 705 w 706"/>
              <a:gd name="T85" fmla="*/ 332 h 333"/>
              <a:gd name="T86" fmla="*/ 705 w 706"/>
              <a:gd name="T87" fmla="*/ 332 h 333"/>
              <a:gd name="T88" fmla="*/ 705 w 706"/>
              <a:gd name="T89" fmla="*/ 332 h 3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6"/>
              <a:gd name="T136" fmla="*/ 0 h 333"/>
              <a:gd name="T137" fmla="*/ 706 w 706"/>
              <a:gd name="T138" fmla="*/ 333 h 3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6" h="333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15" y="0"/>
                </a:lnTo>
                <a:lnTo>
                  <a:pt x="31" y="0"/>
                </a:lnTo>
                <a:lnTo>
                  <a:pt x="51" y="0"/>
                </a:lnTo>
                <a:lnTo>
                  <a:pt x="76" y="0"/>
                </a:lnTo>
                <a:lnTo>
                  <a:pt x="106" y="0"/>
                </a:lnTo>
                <a:lnTo>
                  <a:pt x="141" y="0"/>
                </a:lnTo>
                <a:lnTo>
                  <a:pt x="177" y="0"/>
                </a:lnTo>
                <a:lnTo>
                  <a:pt x="207" y="6"/>
                </a:lnTo>
                <a:lnTo>
                  <a:pt x="232" y="18"/>
                </a:lnTo>
                <a:lnTo>
                  <a:pt x="252" y="35"/>
                </a:lnTo>
                <a:lnTo>
                  <a:pt x="267" y="59"/>
                </a:lnTo>
                <a:lnTo>
                  <a:pt x="277" y="89"/>
                </a:lnTo>
                <a:lnTo>
                  <a:pt x="283" y="124"/>
                </a:lnTo>
                <a:lnTo>
                  <a:pt x="283" y="166"/>
                </a:lnTo>
                <a:lnTo>
                  <a:pt x="283" y="207"/>
                </a:lnTo>
                <a:lnTo>
                  <a:pt x="290" y="243"/>
                </a:lnTo>
                <a:lnTo>
                  <a:pt x="305" y="273"/>
                </a:lnTo>
                <a:lnTo>
                  <a:pt x="328" y="297"/>
                </a:lnTo>
                <a:lnTo>
                  <a:pt x="358" y="315"/>
                </a:lnTo>
                <a:lnTo>
                  <a:pt x="395" y="326"/>
                </a:lnTo>
                <a:lnTo>
                  <a:pt x="441" y="332"/>
                </a:lnTo>
                <a:lnTo>
                  <a:pt x="494" y="332"/>
                </a:lnTo>
                <a:lnTo>
                  <a:pt x="547" y="332"/>
                </a:lnTo>
                <a:lnTo>
                  <a:pt x="592" y="332"/>
                </a:lnTo>
                <a:lnTo>
                  <a:pt x="629" y="332"/>
                </a:lnTo>
                <a:lnTo>
                  <a:pt x="660" y="332"/>
                </a:lnTo>
                <a:lnTo>
                  <a:pt x="683" y="332"/>
                </a:lnTo>
                <a:lnTo>
                  <a:pt x="697" y="332"/>
                </a:lnTo>
                <a:lnTo>
                  <a:pt x="705" y="332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Freeform 26"/>
          <p:cNvSpPr>
            <a:spLocks/>
          </p:cNvSpPr>
          <p:nvPr/>
        </p:nvSpPr>
        <p:spPr bwMode="auto">
          <a:xfrm>
            <a:off x="6623050" y="3832225"/>
            <a:ext cx="1689100" cy="522288"/>
          </a:xfrm>
          <a:custGeom>
            <a:avLst/>
            <a:gdLst>
              <a:gd name="T0" fmla="*/ 0 w 1072"/>
              <a:gd name="T1" fmla="*/ 0 h 332"/>
              <a:gd name="T2" fmla="*/ 0 w 1072"/>
              <a:gd name="T3" fmla="*/ 0 h 332"/>
              <a:gd name="T4" fmla="*/ 0 w 1072"/>
              <a:gd name="T5" fmla="*/ 0 h 332"/>
              <a:gd name="T6" fmla="*/ 0 w 1072"/>
              <a:gd name="T7" fmla="*/ 0 h 332"/>
              <a:gd name="T8" fmla="*/ 0 w 1072"/>
              <a:gd name="T9" fmla="*/ 0 h 332"/>
              <a:gd name="T10" fmla="*/ 0 w 1072"/>
              <a:gd name="T11" fmla="*/ 0 h 332"/>
              <a:gd name="T12" fmla="*/ 12 w 1072"/>
              <a:gd name="T13" fmla="*/ 0 h 332"/>
              <a:gd name="T14" fmla="*/ 37 w 1072"/>
              <a:gd name="T15" fmla="*/ 0 h 332"/>
              <a:gd name="T16" fmla="*/ 75 w 1072"/>
              <a:gd name="T17" fmla="*/ 0 h 332"/>
              <a:gd name="T18" fmla="*/ 75 w 1072"/>
              <a:gd name="T19" fmla="*/ 0 h 332"/>
              <a:gd name="T20" fmla="*/ 125 w 1072"/>
              <a:gd name="T21" fmla="*/ 0 h 332"/>
              <a:gd name="T22" fmla="*/ 188 w 1072"/>
              <a:gd name="T23" fmla="*/ 0 h 332"/>
              <a:gd name="T24" fmla="*/ 264 w 1072"/>
              <a:gd name="T25" fmla="*/ 0 h 332"/>
              <a:gd name="T26" fmla="*/ 352 w 1072"/>
              <a:gd name="T27" fmla="*/ 0 h 332"/>
              <a:gd name="T28" fmla="*/ 440 w 1072"/>
              <a:gd name="T29" fmla="*/ 0 h 332"/>
              <a:gd name="T30" fmla="*/ 515 w 1072"/>
              <a:gd name="T31" fmla="*/ 5 h 332"/>
              <a:gd name="T32" fmla="*/ 578 w 1072"/>
              <a:gd name="T33" fmla="*/ 17 h 332"/>
              <a:gd name="T34" fmla="*/ 629 w 1072"/>
              <a:gd name="T35" fmla="*/ 35 h 332"/>
              <a:gd name="T36" fmla="*/ 629 w 1072"/>
              <a:gd name="T37" fmla="*/ 35 h 332"/>
              <a:gd name="T38" fmla="*/ 666 w 1072"/>
              <a:gd name="T39" fmla="*/ 58 h 332"/>
              <a:gd name="T40" fmla="*/ 692 w 1072"/>
              <a:gd name="T41" fmla="*/ 88 h 332"/>
              <a:gd name="T42" fmla="*/ 704 w 1072"/>
              <a:gd name="T43" fmla="*/ 124 h 332"/>
              <a:gd name="T44" fmla="*/ 704 w 1072"/>
              <a:gd name="T45" fmla="*/ 165 h 332"/>
              <a:gd name="T46" fmla="*/ 704 w 1072"/>
              <a:gd name="T47" fmla="*/ 206 h 332"/>
              <a:gd name="T48" fmla="*/ 711 w 1072"/>
              <a:gd name="T49" fmla="*/ 242 h 332"/>
              <a:gd name="T50" fmla="*/ 724 w 1072"/>
              <a:gd name="T51" fmla="*/ 272 h 332"/>
              <a:gd name="T52" fmla="*/ 743 w 1072"/>
              <a:gd name="T53" fmla="*/ 295 h 332"/>
              <a:gd name="T54" fmla="*/ 743 w 1072"/>
              <a:gd name="T55" fmla="*/ 295 h 332"/>
              <a:gd name="T56" fmla="*/ 770 w 1072"/>
              <a:gd name="T57" fmla="*/ 313 h 332"/>
              <a:gd name="T58" fmla="*/ 802 w 1072"/>
              <a:gd name="T59" fmla="*/ 325 h 332"/>
              <a:gd name="T60" fmla="*/ 842 w 1072"/>
              <a:gd name="T61" fmla="*/ 331 h 332"/>
              <a:gd name="T62" fmla="*/ 887 w 1072"/>
              <a:gd name="T63" fmla="*/ 331 h 332"/>
              <a:gd name="T64" fmla="*/ 933 w 1072"/>
              <a:gd name="T65" fmla="*/ 331 h 332"/>
              <a:gd name="T66" fmla="*/ 972 w 1072"/>
              <a:gd name="T67" fmla="*/ 331 h 332"/>
              <a:gd name="T68" fmla="*/ 1005 w 1072"/>
              <a:gd name="T69" fmla="*/ 331 h 332"/>
              <a:gd name="T70" fmla="*/ 1032 w 1072"/>
              <a:gd name="T71" fmla="*/ 331 h 332"/>
              <a:gd name="T72" fmla="*/ 1032 w 1072"/>
              <a:gd name="T73" fmla="*/ 331 h 332"/>
              <a:gd name="T74" fmla="*/ 1051 w 1072"/>
              <a:gd name="T75" fmla="*/ 331 h 332"/>
              <a:gd name="T76" fmla="*/ 1064 w 1072"/>
              <a:gd name="T77" fmla="*/ 331 h 332"/>
              <a:gd name="T78" fmla="*/ 1071 w 1072"/>
              <a:gd name="T79" fmla="*/ 331 h 332"/>
              <a:gd name="T80" fmla="*/ 1071 w 1072"/>
              <a:gd name="T81" fmla="*/ 331 h 332"/>
              <a:gd name="T82" fmla="*/ 1071 w 1072"/>
              <a:gd name="T83" fmla="*/ 331 h 332"/>
              <a:gd name="T84" fmla="*/ 1071 w 1072"/>
              <a:gd name="T85" fmla="*/ 331 h 332"/>
              <a:gd name="T86" fmla="*/ 1071 w 1072"/>
              <a:gd name="T87" fmla="*/ 331 h 332"/>
              <a:gd name="T88" fmla="*/ 1071 w 1072"/>
              <a:gd name="T89" fmla="*/ 331 h 332"/>
              <a:gd name="T90" fmla="*/ 1071 w 1072"/>
              <a:gd name="T91" fmla="*/ 331 h 332"/>
              <a:gd name="T92" fmla="*/ 1071 w 1072"/>
              <a:gd name="T93" fmla="*/ 331 h 332"/>
              <a:gd name="T94" fmla="*/ 1071 w 1072"/>
              <a:gd name="T95" fmla="*/ 331 h 332"/>
              <a:gd name="T96" fmla="*/ 1071 w 1072"/>
              <a:gd name="T97" fmla="*/ 331 h 332"/>
              <a:gd name="T98" fmla="*/ 1071 w 1072"/>
              <a:gd name="T99" fmla="*/ 331 h 332"/>
              <a:gd name="T100" fmla="*/ 1071 w 1072"/>
              <a:gd name="T101" fmla="*/ 331 h 332"/>
              <a:gd name="T102" fmla="*/ 1071 w 1072"/>
              <a:gd name="T103" fmla="*/ 331 h 332"/>
              <a:gd name="T104" fmla="*/ 1071 w 1072"/>
              <a:gd name="T105" fmla="*/ 331 h 332"/>
              <a:gd name="T106" fmla="*/ 1071 w 1072"/>
              <a:gd name="T107" fmla="*/ 331 h 3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72"/>
              <a:gd name="T163" fmla="*/ 0 h 332"/>
              <a:gd name="T164" fmla="*/ 1072 w 1072"/>
              <a:gd name="T165" fmla="*/ 332 h 3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72" h="332">
                <a:moveTo>
                  <a:pt x="0" y="0"/>
                </a:moveTo>
                <a:lnTo>
                  <a:pt x="0" y="0"/>
                </a:lnTo>
                <a:lnTo>
                  <a:pt x="12" y="0"/>
                </a:lnTo>
                <a:lnTo>
                  <a:pt x="37" y="0"/>
                </a:lnTo>
                <a:lnTo>
                  <a:pt x="75" y="0"/>
                </a:lnTo>
                <a:lnTo>
                  <a:pt x="125" y="0"/>
                </a:lnTo>
                <a:lnTo>
                  <a:pt x="188" y="0"/>
                </a:lnTo>
                <a:lnTo>
                  <a:pt x="264" y="0"/>
                </a:lnTo>
                <a:lnTo>
                  <a:pt x="352" y="0"/>
                </a:lnTo>
                <a:lnTo>
                  <a:pt x="440" y="0"/>
                </a:lnTo>
                <a:lnTo>
                  <a:pt x="515" y="5"/>
                </a:lnTo>
                <a:lnTo>
                  <a:pt x="578" y="17"/>
                </a:lnTo>
                <a:lnTo>
                  <a:pt x="629" y="35"/>
                </a:lnTo>
                <a:lnTo>
                  <a:pt x="666" y="58"/>
                </a:lnTo>
                <a:lnTo>
                  <a:pt x="692" y="88"/>
                </a:lnTo>
                <a:lnTo>
                  <a:pt x="704" y="124"/>
                </a:lnTo>
                <a:lnTo>
                  <a:pt x="704" y="165"/>
                </a:lnTo>
                <a:lnTo>
                  <a:pt x="704" y="206"/>
                </a:lnTo>
                <a:lnTo>
                  <a:pt x="711" y="242"/>
                </a:lnTo>
                <a:lnTo>
                  <a:pt x="724" y="272"/>
                </a:lnTo>
                <a:lnTo>
                  <a:pt x="743" y="295"/>
                </a:lnTo>
                <a:lnTo>
                  <a:pt x="770" y="313"/>
                </a:lnTo>
                <a:lnTo>
                  <a:pt x="802" y="325"/>
                </a:lnTo>
                <a:lnTo>
                  <a:pt x="842" y="331"/>
                </a:lnTo>
                <a:lnTo>
                  <a:pt x="887" y="331"/>
                </a:lnTo>
                <a:lnTo>
                  <a:pt x="933" y="331"/>
                </a:lnTo>
                <a:lnTo>
                  <a:pt x="972" y="331"/>
                </a:lnTo>
                <a:lnTo>
                  <a:pt x="1005" y="331"/>
                </a:lnTo>
                <a:lnTo>
                  <a:pt x="1032" y="331"/>
                </a:lnTo>
                <a:lnTo>
                  <a:pt x="1051" y="331"/>
                </a:lnTo>
                <a:lnTo>
                  <a:pt x="1064" y="331"/>
                </a:lnTo>
                <a:lnTo>
                  <a:pt x="1071" y="331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Freeform 27"/>
          <p:cNvSpPr>
            <a:spLocks/>
          </p:cNvSpPr>
          <p:nvPr/>
        </p:nvSpPr>
        <p:spPr bwMode="auto">
          <a:xfrm>
            <a:off x="6623050" y="4357688"/>
            <a:ext cx="1689100" cy="522287"/>
          </a:xfrm>
          <a:custGeom>
            <a:avLst/>
            <a:gdLst>
              <a:gd name="T0" fmla="*/ 0 w 1072"/>
              <a:gd name="T1" fmla="*/ 332 h 333"/>
              <a:gd name="T2" fmla="*/ 0 w 1072"/>
              <a:gd name="T3" fmla="*/ 332 h 333"/>
              <a:gd name="T4" fmla="*/ 0 w 1072"/>
              <a:gd name="T5" fmla="*/ 332 h 333"/>
              <a:gd name="T6" fmla="*/ 0 w 1072"/>
              <a:gd name="T7" fmla="*/ 332 h 333"/>
              <a:gd name="T8" fmla="*/ 0 w 1072"/>
              <a:gd name="T9" fmla="*/ 332 h 333"/>
              <a:gd name="T10" fmla="*/ 0 w 1072"/>
              <a:gd name="T11" fmla="*/ 332 h 333"/>
              <a:gd name="T12" fmla="*/ 12 w 1072"/>
              <a:gd name="T13" fmla="*/ 332 h 333"/>
              <a:gd name="T14" fmla="*/ 37 w 1072"/>
              <a:gd name="T15" fmla="*/ 332 h 333"/>
              <a:gd name="T16" fmla="*/ 75 w 1072"/>
              <a:gd name="T17" fmla="*/ 332 h 333"/>
              <a:gd name="T18" fmla="*/ 75 w 1072"/>
              <a:gd name="T19" fmla="*/ 332 h 333"/>
              <a:gd name="T20" fmla="*/ 125 w 1072"/>
              <a:gd name="T21" fmla="*/ 332 h 333"/>
              <a:gd name="T22" fmla="*/ 188 w 1072"/>
              <a:gd name="T23" fmla="*/ 332 h 333"/>
              <a:gd name="T24" fmla="*/ 264 w 1072"/>
              <a:gd name="T25" fmla="*/ 332 h 333"/>
              <a:gd name="T26" fmla="*/ 352 w 1072"/>
              <a:gd name="T27" fmla="*/ 332 h 333"/>
              <a:gd name="T28" fmla="*/ 440 w 1072"/>
              <a:gd name="T29" fmla="*/ 332 h 333"/>
              <a:gd name="T30" fmla="*/ 515 w 1072"/>
              <a:gd name="T31" fmla="*/ 326 h 333"/>
              <a:gd name="T32" fmla="*/ 578 w 1072"/>
              <a:gd name="T33" fmla="*/ 315 h 333"/>
              <a:gd name="T34" fmla="*/ 629 w 1072"/>
              <a:gd name="T35" fmla="*/ 297 h 333"/>
              <a:gd name="T36" fmla="*/ 629 w 1072"/>
              <a:gd name="T37" fmla="*/ 297 h 333"/>
              <a:gd name="T38" fmla="*/ 666 w 1072"/>
              <a:gd name="T39" fmla="*/ 273 h 333"/>
              <a:gd name="T40" fmla="*/ 692 w 1072"/>
              <a:gd name="T41" fmla="*/ 243 h 333"/>
              <a:gd name="T42" fmla="*/ 704 w 1072"/>
              <a:gd name="T43" fmla="*/ 207 h 333"/>
              <a:gd name="T44" fmla="*/ 704 w 1072"/>
              <a:gd name="T45" fmla="*/ 166 h 333"/>
              <a:gd name="T46" fmla="*/ 704 w 1072"/>
              <a:gd name="T47" fmla="*/ 124 h 333"/>
              <a:gd name="T48" fmla="*/ 711 w 1072"/>
              <a:gd name="T49" fmla="*/ 89 h 333"/>
              <a:gd name="T50" fmla="*/ 724 w 1072"/>
              <a:gd name="T51" fmla="*/ 59 h 333"/>
              <a:gd name="T52" fmla="*/ 743 w 1072"/>
              <a:gd name="T53" fmla="*/ 35 h 333"/>
              <a:gd name="T54" fmla="*/ 743 w 1072"/>
              <a:gd name="T55" fmla="*/ 35 h 333"/>
              <a:gd name="T56" fmla="*/ 770 w 1072"/>
              <a:gd name="T57" fmla="*/ 18 h 333"/>
              <a:gd name="T58" fmla="*/ 802 w 1072"/>
              <a:gd name="T59" fmla="*/ 6 h 333"/>
              <a:gd name="T60" fmla="*/ 842 w 1072"/>
              <a:gd name="T61" fmla="*/ 0 h 333"/>
              <a:gd name="T62" fmla="*/ 887 w 1072"/>
              <a:gd name="T63" fmla="*/ 0 h 333"/>
              <a:gd name="T64" fmla="*/ 933 w 1072"/>
              <a:gd name="T65" fmla="*/ 0 h 333"/>
              <a:gd name="T66" fmla="*/ 972 w 1072"/>
              <a:gd name="T67" fmla="*/ 0 h 333"/>
              <a:gd name="T68" fmla="*/ 1005 w 1072"/>
              <a:gd name="T69" fmla="*/ 0 h 333"/>
              <a:gd name="T70" fmla="*/ 1032 w 1072"/>
              <a:gd name="T71" fmla="*/ 0 h 333"/>
              <a:gd name="T72" fmla="*/ 1032 w 1072"/>
              <a:gd name="T73" fmla="*/ 0 h 333"/>
              <a:gd name="T74" fmla="*/ 1051 w 1072"/>
              <a:gd name="T75" fmla="*/ 0 h 333"/>
              <a:gd name="T76" fmla="*/ 1064 w 1072"/>
              <a:gd name="T77" fmla="*/ 0 h 333"/>
              <a:gd name="T78" fmla="*/ 1071 w 1072"/>
              <a:gd name="T79" fmla="*/ 0 h 333"/>
              <a:gd name="T80" fmla="*/ 1071 w 1072"/>
              <a:gd name="T81" fmla="*/ 0 h 333"/>
              <a:gd name="T82" fmla="*/ 1071 w 1072"/>
              <a:gd name="T83" fmla="*/ 0 h 333"/>
              <a:gd name="T84" fmla="*/ 1071 w 1072"/>
              <a:gd name="T85" fmla="*/ 0 h 333"/>
              <a:gd name="T86" fmla="*/ 1071 w 1072"/>
              <a:gd name="T87" fmla="*/ 0 h 333"/>
              <a:gd name="T88" fmla="*/ 1071 w 1072"/>
              <a:gd name="T89" fmla="*/ 0 h 3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72"/>
              <a:gd name="T136" fmla="*/ 0 h 333"/>
              <a:gd name="T137" fmla="*/ 1072 w 1072"/>
              <a:gd name="T138" fmla="*/ 333 h 3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72" h="333">
                <a:moveTo>
                  <a:pt x="0" y="332"/>
                </a:moveTo>
                <a:lnTo>
                  <a:pt x="0" y="332"/>
                </a:lnTo>
                <a:lnTo>
                  <a:pt x="12" y="332"/>
                </a:lnTo>
                <a:lnTo>
                  <a:pt x="37" y="332"/>
                </a:lnTo>
                <a:lnTo>
                  <a:pt x="75" y="332"/>
                </a:lnTo>
                <a:lnTo>
                  <a:pt x="125" y="332"/>
                </a:lnTo>
                <a:lnTo>
                  <a:pt x="188" y="332"/>
                </a:lnTo>
                <a:lnTo>
                  <a:pt x="264" y="332"/>
                </a:lnTo>
                <a:lnTo>
                  <a:pt x="352" y="332"/>
                </a:lnTo>
                <a:lnTo>
                  <a:pt x="440" y="332"/>
                </a:lnTo>
                <a:lnTo>
                  <a:pt x="515" y="326"/>
                </a:lnTo>
                <a:lnTo>
                  <a:pt x="578" y="315"/>
                </a:lnTo>
                <a:lnTo>
                  <a:pt x="629" y="297"/>
                </a:lnTo>
                <a:lnTo>
                  <a:pt x="666" y="273"/>
                </a:lnTo>
                <a:lnTo>
                  <a:pt x="692" y="243"/>
                </a:lnTo>
                <a:lnTo>
                  <a:pt x="704" y="207"/>
                </a:lnTo>
                <a:lnTo>
                  <a:pt x="704" y="166"/>
                </a:lnTo>
                <a:lnTo>
                  <a:pt x="704" y="124"/>
                </a:lnTo>
                <a:lnTo>
                  <a:pt x="711" y="89"/>
                </a:lnTo>
                <a:lnTo>
                  <a:pt x="724" y="59"/>
                </a:lnTo>
                <a:lnTo>
                  <a:pt x="743" y="35"/>
                </a:lnTo>
                <a:lnTo>
                  <a:pt x="770" y="18"/>
                </a:lnTo>
                <a:lnTo>
                  <a:pt x="802" y="6"/>
                </a:lnTo>
                <a:lnTo>
                  <a:pt x="842" y="0"/>
                </a:lnTo>
                <a:lnTo>
                  <a:pt x="887" y="0"/>
                </a:lnTo>
                <a:lnTo>
                  <a:pt x="933" y="0"/>
                </a:lnTo>
                <a:lnTo>
                  <a:pt x="972" y="0"/>
                </a:lnTo>
                <a:lnTo>
                  <a:pt x="1005" y="0"/>
                </a:lnTo>
                <a:lnTo>
                  <a:pt x="1032" y="0"/>
                </a:lnTo>
                <a:lnTo>
                  <a:pt x="1051" y="0"/>
                </a:lnTo>
                <a:lnTo>
                  <a:pt x="1064" y="0"/>
                </a:lnTo>
                <a:lnTo>
                  <a:pt x="1071" y="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Freeform 28"/>
          <p:cNvSpPr>
            <a:spLocks/>
          </p:cNvSpPr>
          <p:nvPr/>
        </p:nvSpPr>
        <p:spPr bwMode="auto">
          <a:xfrm>
            <a:off x="5548313" y="2952750"/>
            <a:ext cx="1587" cy="357188"/>
          </a:xfrm>
          <a:custGeom>
            <a:avLst/>
            <a:gdLst>
              <a:gd name="T0" fmla="*/ 0 w 1"/>
              <a:gd name="T1" fmla="*/ 248 h 249"/>
              <a:gd name="T2" fmla="*/ 0 w 1"/>
              <a:gd name="T3" fmla="*/ 0 h 249"/>
              <a:gd name="T4" fmla="*/ 0 60000 65536"/>
              <a:gd name="T5" fmla="*/ 0 60000 65536"/>
              <a:gd name="T6" fmla="*/ 0 w 1"/>
              <a:gd name="T7" fmla="*/ 0 h 249"/>
              <a:gd name="T8" fmla="*/ 1 w 1"/>
              <a:gd name="T9" fmla="*/ 249 h 2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9">
                <a:moveTo>
                  <a:pt x="0" y="248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Freeform 29"/>
          <p:cNvSpPr>
            <a:spLocks/>
          </p:cNvSpPr>
          <p:nvPr/>
        </p:nvSpPr>
        <p:spPr bwMode="auto">
          <a:xfrm>
            <a:off x="5548313" y="2073275"/>
            <a:ext cx="1587" cy="438150"/>
          </a:xfrm>
          <a:custGeom>
            <a:avLst/>
            <a:gdLst>
              <a:gd name="T0" fmla="*/ 0 w 1"/>
              <a:gd name="T1" fmla="*/ 305 h 306"/>
              <a:gd name="T2" fmla="*/ 0 w 1"/>
              <a:gd name="T3" fmla="*/ 0 h 306"/>
              <a:gd name="T4" fmla="*/ 0 60000 65536"/>
              <a:gd name="T5" fmla="*/ 0 60000 65536"/>
              <a:gd name="T6" fmla="*/ 0 w 1"/>
              <a:gd name="T7" fmla="*/ 0 h 306"/>
              <a:gd name="T8" fmla="*/ 1 w 1"/>
              <a:gd name="T9" fmla="*/ 306 h 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06">
                <a:moveTo>
                  <a:pt x="0" y="305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Freeform 30"/>
          <p:cNvSpPr>
            <a:spLocks/>
          </p:cNvSpPr>
          <p:nvPr/>
        </p:nvSpPr>
        <p:spPr bwMode="auto">
          <a:xfrm>
            <a:off x="492125" y="381000"/>
            <a:ext cx="5056188" cy="3494088"/>
          </a:xfrm>
          <a:custGeom>
            <a:avLst/>
            <a:gdLst>
              <a:gd name="T0" fmla="*/ 3185 w 3186"/>
              <a:gd name="T1" fmla="*/ 803 h 2213"/>
              <a:gd name="T2" fmla="*/ 3185 w 3186"/>
              <a:gd name="T3" fmla="*/ 803 h 2213"/>
              <a:gd name="T4" fmla="*/ 3185 w 3186"/>
              <a:gd name="T5" fmla="*/ 803 h 2213"/>
              <a:gd name="T6" fmla="*/ 3185 w 3186"/>
              <a:gd name="T7" fmla="*/ 772 h 2213"/>
              <a:gd name="T8" fmla="*/ 3185 w 3186"/>
              <a:gd name="T9" fmla="*/ 741 h 2213"/>
              <a:gd name="T10" fmla="*/ 3185 w 3186"/>
              <a:gd name="T11" fmla="*/ 647 h 2213"/>
              <a:gd name="T12" fmla="*/ 3185 w 3186"/>
              <a:gd name="T13" fmla="*/ 512 h 2213"/>
              <a:gd name="T14" fmla="*/ 3183 w 3186"/>
              <a:gd name="T15" fmla="*/ 374 h 2213"/>
              <a:gd name="T16" fmla="*/ 3173 w 3186"/>
              <a:gd name="T17" fmla="*/ 260 h 2213"/>
              <a:gd name="T18" fmla="*/ 3165 w 3186"/>
              <a:gd name="T19" fmla="*/ 214 h 2213"/>
              <a:gd name="T20" fmla="*/ 3142 w 3186"/>
              <a:gd name="T21" fmla="*/ 139 h 2213"/>
              <a:gd name="T22" fmla="*/ 3114 w 3186"/>
              <a:gd name="T23" fmla="*/ 84 h 2213"/>
              <a:gd name="T24" fmla="*/ 3059 w 3186"/>
              <a:gd name="T25" fmla="*/ 40 h 2213"/>
              <a:gd name="T26" fmla="*/ 3018 w 3186"/>
              <a:gd name="T27" fmla="*/ 24 h 2213"/>
              <a:gd name="T28" fmla="*/ 2908 w 3186"/>
              <a:gd name="T29" fmla="*/ 4 h 2213"/>
              <a:gd name="T30" fmla="*/ 2762 w 3186"/>
              <a:gd name="T31" fmla="*/ 0 h 2213"/>
              <a:gd name="T32" fmla="*/ 2592 w 3186"/>
              <a:gd name="T33" fmla="*/ 0 h 2213"/>
              <a:gd name="T34" fmla="*/ 2364 w 3186"/>
              <a:gd name="T35" fmla="*/ 0 h 2213"/>
              <a:gd name="T36" fmla="*/ 2228 w 3186"/>
              <a:gd name="T37" fmla="*/ 0 h 2213"/>
              <a:gd name="T38" fmla="*/ 1913 w 3186"/>
              <a:gd name="T39" fmla="*/ 0 h 2213"/>
              <a:gd name="T40" fmla="*/ 1553 w 3186"/>
              <a:gd name="T41" fmla="*/ 0 h 2213"/>
              <a:gd name="T42" fmla="*/ 1250 w 3186"/>
              <a:gd name="T43" fmla="*/ 3 h 2213"/>
              <a:gd name="T44" fmla="*/ 1126 w 3186"/>
              <a:gd name="T45" fmla="*/ 6 h 2213"/>
              <a:gd name="T46" fmla="*/ 934 w 3186"/>
              <a:gd name="T47" fmla="*/ 15 h 2213"/>
              <a:gd name="T48" fmla="*/ 817 w 3186"/>
              <a:gd name="T49" fmla="*/ 28 h 2213"/>
              <a:gd name="T50" fmla="*/ 718 w 3186"/>
              <a:gd name="T51" fmla="*/ 45 h 2213"/>
              <a:gd name="T52" fmla="*/ 616 w 3186"/>
              <a:gd name="T53" fmla="*/ 74 h 2213"/>
              <a:gd name="T54" fmla="*/ 565 w 3186"/>
              <a:gd name="T55" fmla="*/ 92 h 2213"/>
              <a:gd name="T56" fmla="*/ 461 w 3186"/>
              <a:gd name="T57" fmla="*/ 139 h 2213"/>
              <a:gd name="T58" fmla="*/ 355 w 3186"/>
              <a:gd name="T59" fmla="*/ 194 h 2213"/>
              <a:gd name="T60" fmla="*/ 262 w 3186"/>
              <a:gd name="T61" fmla="*/ 250 h 2213"/>
              <a:gd name="T62" fmla="*/ 221 w 3186"/>
              <a:gd name="T63" fmla="*/ 277 h 2213"/>
              <a:gd name="T64" fmla="*/ 152 w 3186"/>
              <a:gd name="T65" fmla="*/ 332 h 2213"/>
              <a:gd name="T66" fmla="*/ 98 w 3186"/>
              <a:gd name="T67" fmla="*/ 388 h 2213"/>
              <a:gd name="T68" fmla="*/ 52 w 3186"/>
              <a:gd name="T69" fmla="*/ 453 h 2213"/>
              <a:gd name="T70" fmla="*/ 21 w 3186"/>
              <a:gd name="T71" fmla="*/ 560 h 2213"/>
              <a:gd name="T72" fmla="*/ 10 w 3186"/>
              <a:gd name="T73" fmla="*/ 630 h 2213"/>
              <a:gd name="T74" fmla="*/ 0 w 3186"/>
              <a:gd name="T75" fmla="*/ 799 h 2213"/>
              <a:gd name="T76" fmla="*/ 0 w 3186"/>
              <a:gd name="T77" fmla="*/ 999 h 2213"/>
              <a:gd name="T78" fmla="*/ 0 w 3186"/>
              <a:gd name="T79" fmla="*/ 1206 h 2213"/>
              <a:gd name="T80" fmla="*/ 0 w 3186"/>
              <a:gd name="T81" fmla="*/ 1312 h 2213"/>
              <a:gd name="T82" fmla="*/ 0 w 3186"/>
              <a:gd name="T83" fmla="*/ 1530 h 2213"/>
              <a:gd name="T84" fmla="*/ 0 w 3186"/>
              <a:gd name="T85" fmla="*/ 1756 h 2213"/>
              <a:gd name="T86" fmla="*/ 0 w 3186"/>
              <a:gd name="T87" fmla="*/ 1968 h 2213"/>
              <a:gd name="T88" fmla="*/ 0 w 3186"/>
              <a:gd name="T89" fmla="*/ 2114 h 2213"/>
              <a:gd name="T90" fmla="*/ 0 w 3186"/>
              <a:gd name="T91" fmla="*/ 2163 h 2213"/>
              <a:gd name="T92" fmla="*/ 0 w 3186"/>
              <a:gd name="T93" fmla="*/ 2212 h 2213"/>
              <a:gd name="T94" fmla="*/ 0 w 3186"/>
              <a:gd name="T95" fmla="*/ 2212 h 2213"/>
              <a:gd name="T96" fmla="*/ 0 w 3186"/>
              <a:gd name="T97" fmla="*/ 2212 h 2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86"/>
              <a:gd name="T148" fmla="*/ 0 h 2213"/>
              <a:gd name="T149" fmla="*/ 3186 w 3186"/>
              <a:gd name="T150" fmla="*/ 2213 h 2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86" h="2213">
                <a:moveTo>
                  <a:pt x="3185" y="803"/>
                </a:moveTo>
                <a:lnTo>
                  <a:pt x="3185" y="803"/>
                </a:lnTo>
                <a:lnTo>
                  <a:pt x="3185" y="792"/>
                </a:lnTo>
                <a:lnTo>
                  <a:pt x="3185" y="772"/>
                </a:lnTo>
                <a:lnTo>
                  <a:pt x="3185" y="741"/>
                </a:lnTo>
                <a:lnTo>
                  <a:pt x="3185" y="699"/>
                </a:lnTo>
                <a:lnTo>
                  <a:pt x="3185" y="647"/>
                </a:lnTo>
                <a:lnTo>
                  <a:pt x="3185" y="585"/>
                </a:lnTo>
                <a:lnTo>
                  <a:pt x="3185" y="512"/>
                </a:lnTo>
                <a:lnTo>
                  <a:pt x="3185" y="440"/>
                </a:lnTo>
                <a:lnTo>
                  <a:pt x="3183" y="374"/>
                </a:lnTo>
                <a:lnTo>
                  <a:pt x="3179" y="314"/>
                </a:lnTo>
                <a:lnTo>
                  <a:pt x="3173" y="260"/>
                </a:lnTo>
                <a:lnTo>
                  <a:pt x="3165" y="214"/>
                </a:lnTo>
                <a:lnTo>
                  <a:pt x="3154" y="173"/>
                </a:lnTo>
                <a:lnTo>
                  <a:pt x="3142" y="139"/>
                </a:lnTo>
                <a:lnTo>
                  <a:pt x="3128" y="111"/>
                </a:lnTo>
                <a:lnTo>
                  <a:pt x="3114" y="84"/>
                </a:lnTo>
                <a:lnTo>
                  <a:pt x="3091" y="60"/>
                </a:lnTo>
                <a:lnTo>
                  <a:pt x="3059" y="40"/>
                </a:lnTo>
                <a:lnTo>
                  <a:pt x="3018" y="24"/>
                </a:lnTo>
                <a:lnTo>
                  <a:pt x="2967" y="12"/>
                </a:lnTo>
                <a:lnTo>
                  <a:pt x="2908" y="4"/>
                </a:lnTo>
                <a:lnTo>
                  <a:pt x="2839" y="0"/>
                </a:lnTo>
                <a:lnTo>
                  <a:pt x="2762" y="0"/>
                </a:lnTo>
                <a:lnTo>
                  <a:pt x="2684" y="0"/>
                </a:lnTo>
                <a:lnTo>
                  <a:pt x="2592" y="0"/>
                </a:lnTo>
                <a:lnTo>
                  <a:pt x="2486" y="0"/>
                </a:lnTo>
                <a:lnTo>
                  <a:pt x="2364" y="0"/>
                </a:lnTo>
                <a:lnTo>
                  <a:pt x="2228" y="0"/>
                </a:lnTo>
                <a:lnTo>
                  <a:pt x="2078" y="0"/>
                </a:lnTo>
                <a:lnTo>
                  <a:pt x="1913" y="0"/>
                </a:lnTo>
                <a:lnTo>
                  <a:pt x="1733" y="0"/>
                </a:lnTo>
                <a:lnTo>
                  <a:pt x="1553" y="0"/>
                </a:lnTo>
                <a:lnTo>
                  <a:pt x="1392" y="1"/>
                </a:lnTo>
                <a:lnTo>
                  <a:pt x="1250" y="3"/>
                </a:lnTo>
                <a:lnTo>
                  <a:pt x="1126" y="6"/>
                </a:lnTo>
                <a:lnTo>
                  <a:pt x="1021" y="10"/>
                </a:lnTo>
                <a:lnTo>
                  <a:pt x="934" y="15"/>
                </a:lnTo>
                <a:lnTo>
                  <a:pt x="866" y="21"/>
                </a:lnTo>
                <a:lnTo>
                  <a:pt x="817" y="28"/>
                </a:lnTo>
                <a:lnTo>
                  <a:pt x="768" y="35"/>
                </a:lnTo>
                <a:lnTo>
                  <a:pt x="718" y="45"/>
                </a:lnTo>
                <a:lnTo>
                  <a:pt x="667" y="58"/>
                </a:lnTo>
                <a:lnTo>
                  <a:pt x="616" y="74"/>
                </a:lnTo>
                <a:lnTo>
                  <a:pt x="565" y="92"/>
                </a:lnTo>
                <a:lnTo>
                  <a:pt x="513" y="114"/>
                </a:lnTo>
                <a:lnTo>
                  <a:pt x="461" y="139"/>
                </a:lnTo>
                <a:lnTo>
                  <a:pt x="408" y="166"/>
                </a:lnTo>
                <a:lnTo>
                  <a:pt x="355" y="194"/>
                </a:lnTo>
                <a:lnTo>
                  <a:pt x="306" y="222"/>
                </a:lnTo>
                <a:lnTo>
                  <a:pt x="262" y="250"/>
                </a:lnTo>
                <a:lnTo>
                  <a:pt x="221" y="277"/>
                </a:lnTo>
                <a:lnTo>
                  <a:pt x="184" y="305"/>
                </a:lnTo>
                <a:lnTo>
                  <a:pt x="152" y="332"/>
                </a:lnTo>
                <a:lnTo>
                  <a:pt x="123" y="360"/>
                </a:lnTo>
                <a:lnTo>
                  <a:pt x="98" y="388"/>
                </a:lnTo>
                <a:lnTo>
                  <a:pt x="74" y="415"/>
                </a:lnTo>
                <a:lnTo>
                  <a:pt x="52" y="453"/>
                </a:lnTo>
                <a:lnTo>
                  <a:pt x="35" y="502"/>
                </a:lnTo>
                <a:lnTo>
                  <a:pt x="21" y="560"/>
                </a:lnTo>
                <a:lnTo>
                  <a:pt x="10" y="630"/>
                </a:lnTo>
                <a:lnTo>
                  <a:pt x="3" y="709"/>
                </a:lnTo>
                <a:lnTo>
                  <a:pt x="0" y="799"/>
                </a:lnTo>
                <a:lnTo>
                  <a:pt x="0" y="899"/>
                </a:lnTo>
                <a:lnTo>
                  <a:pt x="0" y="999"/>
                </a:lnTo>
                <a:lnTo>
                  <a:pt x="0" y="1102"/>
                </a:lnTo>
                <a:lnTo>
                  <a:pt x="0" y="1206"/>
                </a:lnTo>
                <a:lnTo>
                  <a:pt x="0" y="1312"/>
                </a:lnTo>
                <a:lnTo>
                  <a:pt x="0" y="1420"/>
                </a:lnTo>
                <a:lnTo>
                  <a:pt x="0" y="1530"/>
                </a:lnTo>
                <a:lnTo>
                  <a:pt x="0" y="1642"/>
                </a:lnTo>
                <a:lnTo>
                  <a:pt x="0" y="1756"/>
                </a:lnTo>
                <a:lnTo>
                  <a:pt x="0" y="1870"/>
                </a:lnTo>
                <a:lnTo>
                  <a:pt x="0" y="1968"/>
                </a:lnTo>
                <a:lnTo>
                  <a:pt x="0" y="2049"/>
                </a:lnTo>
                <a:lnTo>
                  <a:pt x="0" y="2114"/>
                </a:lnTo>
                <a:lnTo>
                  <a:pt x="0" y="2163"/>
                </a:lnTo>
                <a:lnTo>
                  <a:pt x="0" y="2196"/>
                </a:lnTo>
                <a:lnTo>
                  <a:pt x="0" y="2212"/>
                </a:lnTo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Freeform 31"/>
          <p:cNvSpPr>
            <a:spLocks/>
          </p:cNvSpPr>
          <p:nvPr/>
        </p:nvSpPr>
        <p:spPr bwMode="auto">
          <a:xfrm>
            <a:off x="5548313" y="1093788"/>
            <a:ext cx="2540000" cy="3070225"/>
          </a:xfrm>
          <a:custGeom>
            <a:avLst/>
            <a:gdLst>
              <a:gd name="T0" fmla="*/ 0 w 1607"/>
              <a:gd name="T1" fmla="*/ 370 h 1946"/>
              <a:gd name="T2" fmla="*/ 0 w 1607"/>
              <a:gd name="T3" fmla="*/ 370 h 1946"/>
              <a:gd name="T4" fmla="*/ 0 w 1607"/>
              <a:gd name="T5" fmla="*/ 370 h 1946"/>
              <a:gd name="T6" fmla="*/ 0 w 1607"/>
              <a:gd name="T7" fmla="*/ 361 h 1946"/>
              <a:gd name="T8" fmla="*/ 0 w 1607"/>
              <a:gd name="T9" fmla="*/ 352 h 1946"/>
              <a:gd name="T10" fmla="*/ 0 w 1607"/>
              <a:gd name="T11" fmla="*/ 325 h 1946"/>
              <a:gd name="T12" fmla="*/ 0 w 1607"/>
              <a:gd name="T13" fmla="*/ 287 h 1946"/>
              <a:gd name="T14" fmla="*/ 2 w 1607"/>
              <a:gd name="T15" fmla="*/ 246 h 1946"/>
              <a:gd name="T16" fmla="*/ 15 w 1607"/>
              <a:gd name="T17" fmla="*/ 207 h 1946"/>
              <a:gd name="T18" fmla="*/ 25 w 1607"/>
              <a:gd name="T19" fmla="*/ 188 h 1946"/>
              <a:gd name="T20" fmla="*/ 53 w 1607"/>
              <a:gd name="T21" fmla="*/ 152 h 1946"/>
              <a:gd name="T22" fmla="*/ 88 w 1607"/>
              <a:gd name="T23" fmla="*/ 117 h 1946"/>
              <a:gd name="T24" fmla="*/ 147 w 1607"/>
              <a:gd name="T25" fmla="*/ 85 h 1946"/>
              <a:gd name="T26" fmla="*/ 189 w 1607"/>
              <a:gd name="T27" fmla="*/ 71 h 1946"/>
              <a:gd name="T28" fmla="*/ 296 w 1607"/>
              <a:gd name="T29" fmla="*/ 45 h 1946"/>
              <a:gd name="T30" fmla="*/ 436 w 1607"/>
              <a:gd name="T31" fmla="*/ 24 h 1946"/>
              <a:gd name="T32" fmla="*/ 584 w 1607"/>
              <a:gd name="T33" fmla="*/ 6 h 1946"/>
              <a:gd name="T34" fmla="*/ 732 w 1607"/>
              <a:gd name="T35" fmla="*/ 0 h 1946"/>
              <a:gd name="T36" fmla="*/ 806 w 1607"/>
              <a:gd name="T37" fmla="*/ 1 h 1946"/>
              <a:gd name="T38" fmla="*/ 954 w 1607"/>
              <a:gd name="T39" fmla="*/ 13 h 1946"/>
              <a:gd name="T40" fmla="*/ 1102 w 1607"/>
              <a:gd name="T41" fmla="*/ 34 h 1946"/>
              <a:gd name="T42" fmla="*/ 1229 w 1607"/>
              <a:gd name="T43" fmla="*/ 65 h 1946"/>
              <a:gd name="T44" fmla="*/ 1282 w 1607"/>
              <a:gd name="T45" fmla="*/ 86 h 1946"/>
              <a:gd name="T46" fmla="*/ 1366 w 1607"/>
              <a:gd name="T47" fmla="*/ 138 h 1946"/>
              <a:gd name="T48" fmla="*/ 1423 w 1607"/>
              <a:gd name="T49" fmla="*/ 203 h 1946"/>
              <a:gd name="T50" fmla="*/ 1470 w 1607"/>
              <a:gd name="T51" fmla="*/ 276 h 1946"/>
              <a:gd name="T52" fmla="*/ 1509 w 1607"/>
              <a:gd name="T53" fmla="*/ 360 h 1946"/>
              <a:gd name="T54" fmla="*/ 1526 w 1607"/>
              <a:gd name="T55" fmla="*/ 406 h 1946"/>
              <a:gd name="T56" fmla="*/ 1554 w 1607"/>
              <a:gd name="T57" fmla="*/ 508 h 1946"/>
              <a:gd name="T58" fmla="*/ 1575 w 1607"/>
              <a:gd name="T59" fmla="*/ 618 h 1946"/>
              <a:gd name="T60" fmla="*/ 1591 w 1607"/>
              <a:gd name="T61" fmla="*/ 730 h 1946"/>
              <a:gd name="T62" fmla="*/ 1597 w 1607"/>
              <a:gd name="T63" fmla="*/ 787 h 1946"/>
              <a:gd name="T64" fmla="*/ 1605 w 1607"/>
              <a:gd name="T65" fmla="*/ 902 h 1946"/>
              <a:gd name="T66" fmla="*/ 1606 w 1607"/>
              <a:gd name="T67" fmla="*/ 1019 h 1946"/>
              <a:gd name="T68" fmla="*/ 1606 w 1607"/>
              <a:gd name="T69" fmla="*/ 1141 h 1946"/>
              <a:gd name="T70" fmla="*/ 1606 w 1607"/>
              <a:gd name="T71" fmla="*/ 1278 h 1946"/>
              <a:gd name="T72" fmla="*/ 1606 w 1607"/>
              <a:gd name="T73" fmla="*/ 1352 h 1946"/>
              <a:gd name="T74" fmla="*/ 1606 w 1607"/>
              <a:gd name="T75" fmla="*/ 1513 h 1946"/>
              <a:gd name="T76" fmla="*/ 1606 w 1607"/>
              <a:gd name="T77" fmla="*/ 1686 h 1946"/>
              <a:gd name="T78" fmla="*/ 1606 w 1607"/>
              <a:gd name="T79" fmla="*/ 1822 h 1946"/>
              <a:gd name="T80" fmla="*/ 1606 w 1607"/>
              <a:gd name="T81" fmla="*/ 1871 h 1946"/>
              <a:gd name="T82" fmla="*/ 1606 w 1607"/>
              <a:gd name="T83" fmla="*/ 1933 h 1946"/>
              <a:gd name="T84" fmla="*/ 1606 w 1607"/>
              <a:gd name="T85" fmla="*/ 1945 h 1946"/>
              <a:gd name="T86" fmla="*/ 1606 w 1607"/>
              <a:gd name="T87" fmla="*/ 1945 h 1946"/>
              <a:gd name="T88" fmla="*/ 1606 w 1607"/>
              <a:gd name="T89" fmla="*/ 1945 h 19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07"/>
              <a:gd name="T136" fmla="*/ 0 h 1946"/>
              <a:gd name="T137" fmla="*/ 1607 w 1607"/>
              <a:gd name="T138" fmla="*/ 1946 h 19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07" h="1946">
                <a:moveTo>
                  <a:pt x="0" y="370"/>
                </a:moveTo>
                <a:lnTo>
                  <a:pt x="0" y="370"/>
                </a:lnTo>
                <a:lnTo>
                  <a:pt x="0" y="367"/>
                </a:lnTo>
                <a:lnTo>
                  <a:pt x="0" y="361"/>
                </a:lnTo>
                <a:lnTo>
                  <a:pt x="0" y="352"/>
                </a:lnTo>
                <a:lnTo>
                  <a:pt x="0" y="340"/>
                </a:lnTo>
                <a:lnTo>
                  <a:pt x="0" y="325"/>
                </a:lnTo>
                <a:lnTo>
                  <a:pt x="0" y="307"/>
                </a:lnTo>
                <a:lnTo>
                  <a:pt x="0" y="287"/>
                </a:lnTo>
                <a:lnTo>
                  <a:pt x="0" y="266"/>
                </a:lnTo>
                <a:lnTo>
                  <a:pt x="2" y="246"/>
                </a:lnTo>
                <a:lnTo>
                  <a:pt x="7" y="226"/>
                </a:lnTo>
                <a:lnTo>
                  <a:pt x="15" y="207"/>
                </a:lnTo>
                <a:lnTo>
                  <a:pt x="25" y="188"/>
                </a:lnTo>
                <a:lnTo>
                  <a:pt x="37" y="169"/>
                </a:lnTo>
                <a:lnTo>
                  <a:pt x="53" y="152"/>
                </a:lnTo>
                <a:lnTo>
                  <a:pt x="70" y="134"/>
                </a:lnTo>
                <a:lnTo>
                  <a:pt x="88" y="117"/>
                </a:lnTo>
                <a:lnTo>
                  <a:pt x="113" y="101"/>
                </a:lnTo>
                <a:lnTo>
                  <a:pt x="147" y="85"/>
                </a:lnTo>
                <a:lnTo>
                  <a:pt x="189" y="71"/>
                </a:lnTo>
                <a:lnTo>
                  <a:pt x="239" y="58"/>
                </a:lnTo>
                <a:lnTo>
                  <a:pt x="296" y="45"/>
                </a:lnTo>
                <a:lnTo>
                  <a:pt x="362" y="34"/>
                </a:lnTo>
                <a:lnTo>
                  <a:pt x="436" y="24"/>
                </a:lnTo>
                <a:lnTo>
                  <a:pt x="510" y="13"/>
                </a:lnTo>
                <a:lnTo>
                  <a:pt x="584" y="6"/>
                </a:lnTo>
                <a:lnTo>
                  <a:pt x="658" y="1"/>
                </a:lnTo>
                <a:lnTo>
                  <a:pt x="732" y="0"/>
                </a:lnTo>
                <a:lnTo>
                  <a:pt x="806" y="1"/>
                </a:lnTo>
                <a:lnTo>
                  <a:pt x="880" y="6"/>
                </a:lnTo>
                <a:lnTo>
                  <a:pt x="954" y="13"/>
                </a:lnTo>
                <a:lnTo>
                  <a:pt x="1028" y="24"/>
                </a:lnTo>
                <a:lnTo>
                  <a:pt x="1102" y="34"/>
                </a:lnTo>
                <a:lnTo>
                  <a:pt x="1169" y="48"/>
                </a:lnTo>
                <a:lnTo>
                  <a:pt x="1229" y="65"/>
                </a:lnTo>
                <a:lnTo>
                  <a:pt x="1282" y="86"/>
                </a:lnTo>
                <a:lnTo>
                  <a:pt x="1327" y="110"/>
                </a:lnTo>
                <a:lnTo>
                  <a:pt x="1366" y="138"/>
                </a:lnTo>
                <a:lnTo>
                  <a:pt x="1398" y="169"/>
                </a:lnTo>
                <a:lnTo>
                  <a:pt x="1423" y="203"/>
                </a:lnTo>
                <a:lnTo>
                  <a:pt x="1447" y="238"/>
                </a:lnTo>
                <a:lnTo>
                  <a:pt x="1470" y="276"/>
                </a:lnTo>
                <a:lnTo>
                  <a:pt x="1491" y="316"/>
                </a:lnTo>
                <a:lnTo>
                  <a:pt x="1509" y="360"/>
                </a:lnTo>
                <a:lnTo>
                  <a:pt x="1526" y="406"/>
                </a:lnTo>
                <a:lnTo>
                  <a:pt x="1541" y="455"/>
                </a:lnTo>
                <a:lnTo>
                  <a:pt x="1554" y="508"/>
                </a:lnTo>
                <a:lnTo>
                  <a:pt x="1564" y="563"/>
                </a:lnTo>
                <a:lnTo>
                  <a:pt x="1575" y="618"/>
                </a:lnTo>
                <a:lnTo>
                  <a:pt x="1584" y="674"/>
                </a:lnTo>
                <a:lnTo>
                  <a:pt x="1591" y="730"/>
                </a:lnTo>
                <a:lnTo>
                  <a:pt x="1597" y="787"/>
                </a:lnTo>
                <a:lnTo>
                  <a:pt x="1602" y="844"/>
                </a:lnTo>
                <a:lnTo>
                  <a:pt x="1605" y="902"/>
                </a:lnTo>
                <a:lnTo>
                  <a:pt x="1606" y="960"/>
                </a:lnTo>
                <a:lnTo>
                  <a:pt x="1606" y="1019"/>
                </a:lnTo>
                <a:lnTo>
                  <a:pt x="1606" y="1078"/>
                </a:lnTo>
                <a:lnTo>
                  <a:pt x="1606" y="1141"/>
                </a:lnTo>
                <a:lnTo>
                  <a:pt x="1606" y="1207"/>
                </a:lnTo>
                <a:lnTo>
                  <a:pt x="1606" y="1278"/>
                </a:lnTo>
                <a:lnTo>
                  <a:pt x="1606" y="1352"/>
                </a:lnTo>
                <a:lnTo>
                  <a:pt x="1606" y="1431"/>
                </a:lnTo>
                <a:lnTo>
                  <a:pt x="1606" y="1513"/>
                </a:lnTo>
                <a:lnTo>
                  <a:pt x="1606" y="1600"/>
                </a:lnTo>
                <a:lnTo>
                  <a:pt x="1606" y="1686"/>
                </a:lnTo>
                <a:lnTo>
                  <a:pt x="1606" y="1760"/>
                </a:lnTo>
                <a:lnTo>
                  <a:pt x="1606" y="1822"/>
                </a:lnTo>
                <a:lnTo>
                  <a:pt x="1606" y="1871"/>
                </a:lnTo>
                <a:lnTo>
                  <a:pt x="1606" y="1908"/>
                </a:lnTo>
                <a:lnTo>
                  <a:pt x="1606" y="1933"/>
                </a:lnTo>
                <a:lnTo>
                  <a:pt x="1606" y="1945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Freeform 32"/>
          <p:cNvSpPr>
            <a:spLocks/>
          </p:cNvSpPr>
          <p:nvPr/>
        </p:nvSpPr>
        <p:spPr bwMode="auto">
          <a:xfrm>
            <a:off x="492125" y="4724400"/>
            <a:ext cx="3211513" cy="914400"/>
          </a:xfrm>
          <a:custGeom>
            <a:avLst/>
            <a:gdLst>
              <a:gd name="T0" fmla="*/ 0 w 2001"/>
              <a:gd name="T1" fmla="*/ 0 h 582"/>
              <a:gd name="T2" fmla="*/ 0 w 2001"/>
              <a:gd name="T3" fmla="*/ 0 h 582"/>
              <a:gd name="T4" fmla="*/ 0 w 2001"/>
              <a:gd name="T5" fmla="*/ 0 h 582"/>
              <a:gd name="T6" fmla="*/ 0 w 2001"/>
              <a:gd name="T7" fmla="*/ 13 h 582"/>
              <a:gd name="T8" fmla="*/ 0 w 2001"/>
              <a:gd name="T9" fmla="*/ 26 h 582"/>
              <a:gd name="T10" fmla="*/ 0 w 2001"/>
              <a:gd name="T11" fmla="*/ 66 h 582"/>
              <a:gd name="T12" fmla="*/ 0 w 2001"/>
              <a:gd name="T13" fmla="*/ 124 h 582"/>
              <a:gd name="T14" fmla="*/ 0 w 2001"/>
              <a:gd name="T15" fmla="*/ 185 h 582"/>
              <a:gd name="T16" fmla="*/ 2 w 2001"/>
              <a:gd name="T17" fmla="*/ 240 h 582"/>
              <a:gd name="T18" fmla="*/ 4 w 2001"/>
              <a:gd name="T19" fmla="*/ 265 h 582"/>
              <a:gd name="T20" fmla="*/ 8 w 2001"/>
              <a:gd name="T21" fmla="*/ 311 h 582"/>
              <a:gd name="T22" fmla="*/ 14 w 2001"/>
              <a:gd name="T23" fmla="*/ 352 h 582"/>
              <a:gd name="T24" fmla="*/ 27 w 2001"/>
              <a:gd name="T25" fmla="*/ 392 h 582"/>
              <a:gd name="T26" fmla="*/ 37 w 2001"/>
              <a:gd name="T27" fmla="*/ 412 h 582"/>
              <a:gd name="T28" fmla="*/ 66 w 2001"/>
              <a:gd name="T29" fmla="*/ 448 h 582"/>
              <a:gd name="T30" fmla="*/ 104 w 2001"/>
              <a:gd name="T31" fmla="*/ 484 h 582"/>
              <a:gd name="T32" fmla="*/ 144 w 2001"/>
              <a:gd name="T33" fmla="*/ 516 h 582"/>
              <a:gd name="T34" fmla="*/ 185 w 2001"/>
              <a:gd name="T35" fmla="*/ 541 h 582"/>
              <a:gd name="T36" fmla="*/ 206 w 2001"/>
              <a:gd name="T37" fmla="*/ 550 h 582"/>
              <a:gd name="T38" fmla="*/ 246 w 2001"/>
              <a:gd name="T39" fmla="*/ 563 h 582"/>
              <a:gd name="T40" fmla="*/ 287 w 2001"/>
              <a:gd name="T41" fmla="*/ 570 h 582"/>
              <a:gd name="T42" fmla="*/ 383 w 2001"/>
              <a:gd name="T43" fmla="*/ 576 h 582"/>
              <a:gd name="T44" fmla="*/ 458 w 2001"/>
              <a:gd name="T45" fmla="*/ 578 h 582"/>
              <a:gd name="T46" fmla="*/ 663 w 2001"/>
              <a:gd name="T47" fmla="*/ 580 h 582"/>
              <a:gd name="T48" fmla="*/ 941 w 2001"/>
              <a:gd name="T49" fmla="*/ 581 h 582"/>
              <a:gd name="T50" fmla="*/ 1223 w 2001"/>
              <a:gd name="T51" fmla="*/ 580 h 582"/>
              <a:gd name="T52" fmla="*/ 1448 w 2001"/>
              <a:gd name="T53" fmla="*/ 575 h 582"/>
              <a:gd name="T54" fmla="*/ 1538 w 2001"/>
              <a:gd name="T55" fmla="*/ 571 h 582"/>
              <a:gd name="T56" fmla="*/ 1675 w 2001"/>
              <a:gd name="T57" fmla="*/ 560 h 582"/>
              <a:gd name="T58" fmla="*/ 1768 w 2001"/>
              <a:gd name="T59" fmla="*/ 546 h 582"/>
              <a:gd name="T60" fmla="*/ 1846 w 2001"/>
              <a:gd name="T61" fmla="*/ 530 h 582"/>
              <a:gd name="T62" fmla="*/ 1877 w 2001"/>
              <a:gd name="T63" fmla="*/ 522 h 582"/>
              <a:gd name="T64" fmla="*/ 1926 w 2001"/>
              <a:gd name="T65" fmla="*/ 504 h 582"/>
              <a:gd name="T66" fmla="*/ 1954 w 2001"/>
              <a:gd name="T67" fmla="*/ 484 h 582"/>
              <a:gd name="T68" fmla="*/ 1975 w 2001"/>
              <a:gd name="T69" fmla="*/ 459 h 582"/>
              <a:gd name="T70" fmla="*/ 1990 w 2001"/>
              <a:gd name="T71" fmla="*/ 418 h 582"/>
              <a:gd name="T72" fmla="*/ 1995 w 2001"/>
              <a:gd name="T73" fmla="*/ 392 h 582"/>
              <a:gd name="T74" fmla="*/ 2000 w 2001"/>
              <a:gd name="T75" fmla="*/ 328 h 582"/>
              <a:gd name="T76" fmla="*/ 2000 w 2001"/>
              <a:gd name="T77" fmla="*/ 252 h 582"/>
              <a:gd name="T78" fmla="*/ 2000 w 2001"/>
              <a:gd name="T79" fmla="*/ 192 h 582"/>
              <a:gd name="T80" fmla="*/ 2000 w 2001"/>
              <a:gd name="T81" fmla="*/ 170 h 582"/>
              <a:gd name="T82" fmla="*/ 2000 w 2001"/>
              <a:gd name="T83" fmla="*/ 143 h 582"/>
              <a:gd name="T84" fmla="*/ 2000 w 2001"/>
              <a:gd name="T85" fmla="*/ 138 h 582"/>
              <a:gd name="T86" fmla="*/ 2000 w 2001"/>
              <a:gd name="T87" fmla="*/ 138 h 582"/>
              <a:gd name="T88" fmla="*/ 2000 w 2001"/>
              <a:gd name="T89" fmla="*/ 138 h 5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01"/>
              <a:gd name="T136" fmla="*/ 0 h 582"/>
              <a:gd name="T137" fmla="*/ 2001 w 2001"/>
              <a:gd name="T138" fmla="*/ 582 h 5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01" h="58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13"/>
                </a:lnTo>
                <a:lnTo>
                  <a:pt x="0" y="26"/>
                </a:lnTo>
                <a:lnTo>
                  <a:pt x="0" y="44"/>
                </a:lnTo>
                <a:lnTo>
                  <a:pt x="0" y="66"/>
                </a:lnTo>
                <a:lnTo>
                  <a:pt x="0" y="93"/>
                </a:lnTo>
                <a:lnTo>
                  <a:pt x="0" y="124"/>
                </a:lnTo>
                <a:lnTo>
                  <a:pt x="0" y="155"/>
                </a:lnTo>
                <a:lnTo>
                  <a:pt x="0" y="185"/>
                </a:lnTo>
                <a:lnTo>
                  <a:pt x="1" y="213"/>
                </a:lnTo>
                <a:lnTo>
                  <a:pt x="2" y="240"/>
                </a:lnTo>
                <a:lnTo>
                  <a:pt x="4" y="265"/>
                </a:lnTo>
                <a:lnTo>
                  <a:pt x="6" y="288"/>
                </a:lnTo>
                <a:lnTo>
                  <a:pt x="8" y="311"/>
                </a:lnTo>
                <a:lnTo>
                  <a:pt x="11" y="332"/>
                </a:lnTo>
                <a:lnTo>
                  <a:pt x="14" y="352"/>
                </a:lnTo>
                <a:lnTo>
                  <a:pt x="19" y="372"/>
                </a:lnTo>
                <a:lnTo>
                  <a:pt x="27" y="392"/>
                </a:lnTo>
                <a:lnTo>
                  <a:pt x="37" y="412"/>
                </a:lnTo>
                <a:lnTo>
                  <a:pt x="50" y="430"/>
                </a:lnTo>
                <a:lnTo>
                  <a:pt x="66" y="448"/>
                </a:lnTo>
                <a:lnTo>
                  <a:pt x="83" y="466"/>
                </a:lnTo>
                <a:lnTo>
                  <a:pt x="104" y="484"/>
                </a:lnTo>
                <a:lnTo>
                  <a:pt x="124" y="501"/>
                </a:lnTo>
                <a:lnTo>
                  <a:pt x="144" y="516"/>
                </a:lnTo>
                <a:lnTo>
                  <a:pt x="165" y="530"/>
                </a:lnTo>
                <a:lnTo>
                  <a:pt x="185" y="541"/>
                </a:lnTo>
                <a:lnTo>
                  <a:pt x="206" y="550"/>
                </a:lnTo>
                <a:lnTo>
                  <a:pt x="226" y="558"/>
                </a:lnTo>
                <a:lnTo>
                  <a:pt x="246" y="563"/>
                </a:lnTo>
                <a:lnTo>
                  <a:pt x="267" y="566"/>
                </a:lnTo>
                <a:lnTo>
                  <a:pt x="287" y="570"/>
                </a:lnTo>
                <a:lnTo>
                  <a:pt x="326" y="573"/>
                </a:lnTo>
                <a:lnTo>
                  <a:pt x="383" y="576"/>
                </a:lnTo>
                <a:lnTo>
                  <a:pt x="458" y="578"/>
                </a:lnTo>
                <a:lnTo>
                  <a:pt x="551" y="579"/>
                </a:lnTo>
                <a:lnTo>
                  <a:pt x="663" y="580"/>
                </a:lnTo>
                <a:lnTo>
                  <a:pt x="793" y="581"/>
                </a:lnTo>
                <a:lnTo>
                  <a:pt x="941" y="581"/>
                </a:lnTo>
                <a:lnTo>
                  <a:pt x="1090" y="581"/>
                </a:lnTo>
                <a:lnTo>
                  <a:pt x="1223" y="580"/>
                </a:lnTo>
                <a:lnTo>
                  <a:pt x="1343" y="578"/>
                </a:lnTo>
                <a:lnTo>
                  <a:pt x="1448" y="575"/>
                </a:lnTo>
                <a:lnTo>
                  <a:pt x="1538" y="571"/>
                </a:lnTo>
                <a:lnTo>
                  <a:pt x="1614" y="566"/>
                </a:lnTo>
                <a:lnTo>
                  <a:pt x="1675" y="560"/>
                </a:lnTo>
                <a:lnTo>
                  <a:pt x="1721" y="553"/>
                </a:lnTo>
                <a:lnTo>
                  <a:pt x="1768" y="546"/>
                </a:lnTo>
                <a:lnTo>
                  <a:pt x="1809" y="538"/>
                </a:lnTo>
                <a:lnTo>
                  <a:pt x="1846" y="530"/>
                </a:lnTo>
                <a:lnTo>
                  <a:pt x="1877" y="522"/>
                </a:lnTo>
                <a:lnTo>
                  <a:pt x="1904" y="513"/>
                </a:lnTo>
                <a:lnTo>
                  <a:pt x="1926" y="504"/>
                </a:lnTo>
                <a:lnTo>
                  <a:pt x="1942" y="494"/>
                </a:lnTo>
                <a:lnTo>
                  <a:pt x="1954" y="484"/>
                </a:lnTo>
                <a:lnTo>
                  <a:pt x="1966" y="473"/>
                </a:lnTo>
                <a:lnTo>
                  <a:pt x="1975" y="459"/>
                </a:lnTo>
                <a:lnTo>
                  <a:pt x="1984" y="440"/>
                </a:lnTo>
                <a:lnTo>
                  <a:pt x="1990" y="418"/>
                </a:lnTo>
                <a:lnTo>
                  <a:pt x="1995" y="392"/>
                </a:lnTo>
                <a:lnTo>
                  <a:pt x="1999" y="362"/>
                </a:lnTo>
                <a:lnTo>
                  <a:pt x="2000" y="328"/>
                </a:lnTo>
                <a:lnTo>
                  <a:pt x="2000" y="290"/>
                </a:lnTo>
                <a:lnTo>
                  <a:pt x="2000" y="252"/>
                </a:lnTo>
                <a:lnTo>
                  <a:pt x="2000" y="220"/>
                </a:lnTo>
                <a:lnTo>
                  <a:pt x="2000" y="192"/>
                </a:lnTo>
                <a:lnTo>
                  <a:pt x="2000" y="170"/>
                </a:lnTo>
                <a:lnTo>
                  <a:pt x="2000" y="154"/>
                </a:lnTo>
                <a:lnTo>
                  <a:pt x="2000" y="143"/>
                </a:lnTo>
                <a:lnTo>
                  <a:pt x="2000" y="138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Freeform 33"/>
          <p:cNvSpPr>
            <a:spLocks/>
          </p:cNvSpPr>
          <p:nvPr/>
        </p:nvSpPr>
        <p:spPr bwMode="auto">
          <a:xfrm>
            <a:off x="1366838" y="4260850"/>
            <a:ext cx="200025" cy="174625"/>
          </a:xfrm>
          <a:custGeom>
            <a:avLst/>
            <a:gdLst>
              <a:gd name="T0" fmla="*/ 0 w 140"/>
              <a:gd name="T1" fmla="*/ 109 h 122"/>
              <a:gd name="T2" fmla="*/ 127 w 140"/>
              <a:gd name="T3" fmla="*/ 0 h 122"/>
              <a:gd name="T4" fmla="*/ 139 w 140"/>
              <a:gd name="T5" fmla="*/ 12 h 122"/>
              <a:gd name="T6" fmla="*/ 11 w 140"/>
              <a:gd name="T7" fmla="*/ 121 h 122"/>
              <a:gd name="T8" fmla="*/ 0 w 140"/>
              <a:gd name="T9" fmla="*/ 109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22"/>
              <a:gd name="T17" fmla="*/ 140 w 140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22">
                <a:moveTo>
                  <a:pt x="0" y="109"/>
                </a:moveTo>
                <a:lnTo>
                  <a:pt x="127" y="0"/>
                </a:lnTo>
                <a:lnTo>
                  <a:pt x="139" y="12"/>
                </a:lnTo>
                <a:lnTo>
                  <a:pt x="11" y="121"/>
                </a:lnTo>
                <a:lnTo>
                  <a:pt x="0" y="109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Freeform 34"/>
          <p:cNvSpPr>
            <a:spLocks/>
          </p:cNvSpPr>
          <p:nvPr/>
        </p:nvSpPr>
        <p:spPr bwMode="auto">
          <a:xfrm>
            <a:off x="3270250" y="4141788"/>
            <a:ext cx="317500" cy="388937"/>
          </a:xfrm>
          <a:custGeom>
            <a:avLst/>
            <a:gdLst>
              <a:gd name="T0" fmla="*/ 0 w 222"/>
              <a:gd name="T1" fmla="*/ 261 h 272"/>
              <a:gd name="T2" fmla="*/ 208 w 222"/>
              <a:gd name="T3" fmla="*/ 0 h 272"/>
              <a:gd name="T4" fmla="*/ 221 w 222"/>
              <a:gd name="T5" fmla="*/ 9 h 272"/>
              <a:gd name="T6" fmla="*/ 13 w 222"/>
              <a:gd name="T7" fmla="*/ 271 h 272"/>
              <a:gd name="T8" fmla="*/ 0 w 222"/>
              <a:gd name="T9" fmla="*/ 261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272"/>
              <a:gd name="T17" fmla="*/ 222 w 222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272">
                <a:moveTo>
                  <a:pt x="0" y="261"/>
                </a:moveTo>
                <a:lnTo>
                  <a:pt x="208" y="0"/>
                </a:lnTo>
                <a:lnTo>
                  <a:pt x="221" y="9"/>
                </a:lnTo>
                <a:lnTo>
                  <a:pt x="13" y="271"/>
                </a:lnTo>
                <a:lnTo>
                  <a:pt x="0" y="261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Freeform 35"/>
          <p:cNvSpPr>
            <a:spLocks/>
          </p:cNvSpPr>
          <p:nvPr/>
        </p:nvSpPr>
        <p:spPr bwMode="auto">
          <a:xfrm>
            <a:off x="2051050" y="5559425"/>
            <a:ext cx="174625" cy="246063"/>
          </a:xfrm>
          <a:custGeom>
            <a:avLst/>
            <a:gdLst>
              <a:gd name="T0" fmla="*/ 107 w 122"/>
              <a:gd name="T1" fmla="*/ 0 h 172"/>
              <a:gd name="T2" fmla="*/ 0 w 122"/>
              <a:gd name="T3" fmla="*/ 162 h 172"/>
              <a:gd name="T4" fmla="*/ 15 w 122"/>
              <a:gd name="T5" fmla="*/ 171 h 172"/>
              <a:gd name="T6" fmla="*/ 121 w 122"/>
              <a:gd name="T7" fmla="*/ 9 h 172"/>
              <a:gd name="T8" fmla="*/ 107 w 122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72"/>
              <a:gd name="T17" fmla="*/ 122 w 122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72">
                <a:moveTo>
                  <a:pt x="107" y="0"/>
                </a:moveTo>
                <a:lnTo>
                  <a:pt x="0" y="162"/>
                </a:lnTo>
                <a:lnTo>
                  <a:pt x="15" y="171"/>
                </a:lnTo>
                <a:lnTo>
                  <a:pt x="121" y="9"/>
                </a:lnTo>
                <a:lnTo>
                  <a:pt x="107" y="0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Freeform 36"/>
          <p:cNvSpPr>
            <a:spLocks/>
          </p:cNvSpPr>
          <p:nvPr/>
        </p:nvSpPr>
        <p:spPr bwMode="auto">
          <a:xfrm>
            <a:off x="7988300" y="4254500"/>
            <a:ext cx="201613" cy="225425"/>
          </a:xfrm>
          <a:custGeom>
            <a:avLst/>
            <a:gdLst>
              <a:gd name="T0" fmla="*/ 0 w 141"/>
              <a:gd name="T1" fmla="*/ 145 h 157"/>
              <a:gd name="T2" fmla="*/ 128 w 141"/>
              <a:gd name="T3" fmla="*/ 0 h 157"/>
              <a:gd name="T4" fmla="*/ 140 w 141"/>
              <a:gd name="T5" fmla="*/ 11 h 157"/>
              <a:gd name="T6" fmla="*/ 12 w 141"/>
              <a:gd name="T7" fmla="*/ 156 h 157"/>
              <a:gd name="T8" fmla="*/ 0 w 141"/>
              <a:gd name="T9" fmla="*/ 145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57"/>
              <a:gd name="T17" fmla="*/ 141 w 141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57">
                <a:moveTo>
                  <a:pt x="0" y="145"/>
                </a:moveTo>
                <a:lnTo>
                  <a:pt x="128" y="0"/>
                </a:lnTo>
                <a:lnTo>
                  <a:pt x="140" y="11"/>
                </a:lnTo>
                <a:lnTo>
                  <a:pt x="12" y="156"/>
                </a:lnTo>
                <a:lnTo>
                  <a:pt x="0" y="145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Freeform 37"/>
          <p:cNvSpPr>
            <a:spLocks/>
          </p:cNvSpPr>
          <p:nvPr/>
        </p:nvSpPr>
        <p:spPr bwMode="auto">
          <a:xfrm>
            <a:off x="5324475" y="1358900"/>
            <a:ext cx="527050" cy="23813"/>
          </a:xfrm>
          <a:custGeom>
            <a:avLst/>
            <a:gdLst>
              <a:gd name="T0" fmla="*/ 0 w 368"/>
              <a:gd name="T1" fmla="*/ 16 h 17"/>
              <a:gd name="T2" fmla="*/ 367 w 368"/>
              <a:gd name="T3" fmla="*/ 16 h 17"/>
              <a:gd name="T4" fmla="*/ 367 w 368"/>
              <a:gd name="T5" fmla="*/ 0 h 17"/>
              <a:gd name="T6" fmla="*/ 0 w 368"/>
              <a:gd name="T7" fmla="*/ 0 h 17"/>
              <a:gd name="T8" fmla="*/ 0 w 368"/>
              <a:gd name="T9" fmla="*/ 1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"/>
              <a:gd name="T16" fmla="*/ 0 h 17"/>
              <a:gd name="T17" fmla="*/ 368 w 368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" h="17">
                <a:moveTo>
                  <a:pt x="0" y="16"/>
                </a:moveTo>
                <a:lnTo>
                  <a:pt x="367" y="16"/>
                </a:lnTo>
                <a:lnTo>
                  <a:pt x="367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Freeform 38"/>
          <p:cNvSpPr>
            <a:spLocks/>
          </p:cNvSpPr>
          <p:nvPr/>
        </p:nvSpPr>
        <p:spPr bwMode="auto">
          <a:xfrm>
            <a:off x="403225" y="3829050"/>
            <a:ext cx="161925" cy="80963"/>
          </a:xfrm>
          <a:custGeom>
            <a:avLst/>
            <a:gdLst>
              <a:gd name="T0" fmla="*/ 0 w 113"/>
              <a:gd name="T1" fmla="*/ 0 h 57"/>
              <a:gd name="T2" fmla="*/ 56 w 113"/>
              <a:gd name="T3" fmla="*/ 56 h 57"/>
              <a:gd name="T4" fmla="*/ 112 w 113"/>
              <a:gd name="T5" fmla="*/ 0 h 57"/>
              <a:gd name="T6" fmla="*/ 0 60000 65536"/>
              <a:gd name="T7" fmla="*/ 0 60000 65536"/>
              <a:gd name="T8" fmla="*/ 0 60000 65536"/>
              <a:gd name="T9" fmla="*/ 0 w 113"/>
              <a:gd name="T10" fmla="*/ 0 h 57"/>
              <a:gd name="T11" fmla="*/ 113 w 11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57">
                <a:moveTo>
                  <a:pt x="0" y="0"/>
                </a:moveTo>
                <a:lnTo>
                  <a:pt x="56" y="56"/>
                </a:lnTo>
                <a:lnTo>
                  <a:pt x="112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Freeform 40"/>
          <p:cNvSpPr>
            <a:spLocks/>
          </p:cNvSpPr>
          <p:nvPr/>
        </p:nvSpPr>
        <p:spPr bwMode="auto">
          <a:xfrm>
            <a:off x="3597275" y="4395788"/>
            <a:ext cx="201613" cy="174625"/>
          </a:xfrm>
          <a:custGeom>
            <a:avLst/>
            <a:gdLst>
              <a:gd name="T0" fmla="*/ 0 w 140"/>
              <a:gd name="T1" fmla="*/ 109 h 122"/>
              <a:gd name="T2" fmla="*/ 128 w 140"/>
              <a:gd name="T3" fmla="*/ 0 h 122"/>
              <a:gd name="T4" fmla="*/ 139 w 140"/>
              <a:gd name="T5" fmla="*/ 12 h 122"/>
              <a:gd name="T6" fmla="*/ 11 w 140"/>
              <a:gd name="T7" fmla="*/ 121 h 122"/>
              <a:gd name="T8" fmla="*/ 0 w 140"/>
              <a:gd name="T9" fmla="*/ 109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22"/>
              <a:gd name="T17" fmla="*/ 140 w 140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22">
                <a:moveTo>
                  <a:pt x="0" y="109"/>
                </a:moveTo>
                <a:lnTo>
                  <a:pt x="128" y="0"/>
                </a:lnTo>
                <a:lnTo>
                  <a:pt x="139" y="12"/>
                </a:lnTo>
                <a:lnTo>
                  <a:pt x="11" y="121"/>
                </a:lnTo>
                <a:lnTo>
                  <a:pt x="0" y="109"/>
                </a:lnTo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Oval 43"/>
          <p:cNvSpPr>
            <a:spLocks noChangeArrowheads="1"/>
          </p:cNvSpPr>
          <p:nvPr/>
        </p:nvSpPr>
        <p:spPr bwMode="auto">
          <a:xfrm>
            <a:off x="5619750" y="71438"/>
            <a:ext cx="1674813" cy="593725"/>
          </a:xfrm>
          <a:prstGeom prst="ellipse">
            <a:avLst/>
          </a:prstGeom>
          <a:solidFill>
            <a:srgbClr val="FFC000">
              <a:alpha val="3098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Oval 44"/>
          <p:cNvSpPr>
            <a:spLocks noChangeArrowheads="1"/>
          </p:cNvSpPr>
          <p:nvPr/>
        </p:nvSpPr>
        <p:spPr bwMode="auto">
          <a:xfrm>
            <a:off x="2684463" y="2468563"/>
            <a:ext cx="1535112" cy="63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Oval 45"/>
          <p:cNvSpPr>
            <a:spLocks noChangeArrowheads="1"/>
          </p:cNvSpPr>
          <p:nvPr/>
        </p:nvSpPr>
        <p:spPr bwMode="auto">
          <a:xfrm>
            <a:off x="730250" y="2463800"/>
            <a:ext cx="1452563" cy="63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Oval 46"/>
          <p:cNvSpPr>
            <a:spLocks noChangeArrowheads="1"/>
          </p:cNvSpPr>
          <p:nvPr/>
        </p:nvSpPr>
        <p:spPr bwMode="auto">
          <a:xfrm>
            <a:off x="1163638" y="6245225"/>
            <a:ext cx="1776412" cy="5540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Text Box 47"/>
          <p:cNvSpPr txBox="1">
            <a:spLocks noChangeArrowheads="1"/>
          </p:cNvSpPr>
          <p:nvPr/>
        </p:nvSpPr>
        <p:spPr bwMode="auto">
          <a:xfrm>
            <a:off x="8488363" y="6826250"/>
            <a:ext cx="1587" cy="1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en-GB" i="1">
              <a:latin typeface="Times New Roman" pitchFamily="18" charset="0"/>
            </a:endParaRPr>
          </a:p>
        </p:txBody>
      </p:sp>
      <p:sp>
        <p:nvSpPr>
          <p:cNvPr id="47133" name="Line 48"/>
          <p:cNvSpPr>
            <a:spLocks noChangeShapeType="1"/>
          </p:cNvSpPr>
          <p:nvPr/>
        </p:nvSpPr>
        <p:spPr bwMode="auto">
          <a:xfrm>
            <a:off x="1406525" y="32766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49"/>
          <p:cNvSpPr>
            <a:spLocks noChangeShapeType="1"/>
          </p:cNvSpPr>
          <p:nvPr/>
        </p:nvSpPr>
        <p:spPr bwMode="auto">
          <a:xfrm>
            <a:off x="3446463" y="32766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50"/>
          <p:cNvSpPr>
            <a:spLocks noChangeShapeType="1"/>
          </p:cNvSpPr>
          <p:nvPr/>
        </p:nvSpPr>
        <p:spPr bwMode="auto">
          <a:xfrm flipH="1">
            <a:off x="5627688" y="762000"/>
            <a:ext cx="280987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51"/>
          <p:cNvSpPr>
            <a:spLocks noChangeShapeType="1"/>
          </p:cNvSpPr>
          <p:nvPr/>
        </p:nvSpPr>
        <p:spPr bwMode="auto">
          <a:xfrm flipV="1">
            <a:off x="2092325" y="58674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Text Box 52"/>
          <p:cNvSpPr txBox="1">
            <a:spLocks noChangeArrowheads="1"/>
          </p:cNvSpPr>
          <p:nvPr/>
        </p:nvSpPr>
        <p:spPr bwMode="auto">
          <a:xfrm>
            <a:off x="2843213" y="2492375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Preventive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therapy</a:t>
            </a:r>
          </a:p>
        </p:txBody>
      </p:sp>
      <p:sp>
        <p:nvSpPr>
          <p:cNvPr id="47138" name="Text Box 53"/>
          <p:cNvSpPr txBox="1">
            <a:spLocks noChangeArrowheads="1"/>
          </p:cNvSpPr>
          <p:nvPr/>
        </p:nvSpPr>
        <p:spPr bwMode="auto">
          <a:xfrm>
            <a:off x="827088" y="2492375"/>
            <a:ext cx="1289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Prophylactic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47139" name="Text Box 54"/>
          <p:cNvSpPr txBox="1">
            <a:spLocks noChangeArrowheads="1"/>
          </p:cNvSpPr>
          <p:nvPr/>
        </p:nvSpPr>
        <p:spPr bwMode="auto">
          <a:xfrm>
            <a:off x="0" y="4149725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Exposure</a:t>
            </a:r>
          </a:p>
        </p:txBody>
      </p:sp>
      <p:sp>
        <p:nvSpPr>
          <p:cNvPr id="47140" name="Text Box 55"/>
          <p:cNvSpPr txBox="1">
            <a:spLocks noChangeArrowheads="1"/>
          </p:cNvSpPr>
          <p:nvPr/>
        </p:nvSpPr>
        <p:spPr bwMode="auto">
          <a:xfrm>
            <a:off x="1450975" y="6211888"/>
            <a:ext cx="1198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BCG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vaccination</a:t>
            </a:r>
          </a:p>
        </p:txBody>
      </p:sp>
      <p:sp>
        <p:nvSpPr>
          <p:cNvPr id="47141" name="Text Box 56"/>
          <p:cNvSpPr txBox="1">
            <a:spLocks noChangeArrowheads="1"/>
          </p:cNvSpPr>
          <p:nvPr/>
        </p:nvSpPr>
        <p:spPr bwMode="auto">
          <a:xfrm>
            <a:off x="4670425" y="25415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Patient’s delay</a:t>
            </a:r>
          </a:p>
        </p:txBody>
      </p:sp>
      <p:sp>
        <p:nvSpPr>
          <p:cNvPr id="47142" name="Text Box 57"/>
          <p:cNvSpPr txBox="1">
            <a:spLocks noChangeArrowheads="1"/>
          </p:cNvSpPr>
          <p:nvPr/>
        </p:nvSpPr>
        <p:spPr bwMode="auto">
          <a:xfrm>
            <a:off x="1790700" y="3984625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Sub-clinical</a:t>
            </a:r>
          </a:p>
          <a:p>
            <a:pPr algn="ctr"/>
            <a:r>
              <a:rPr lang="en-US" sz="1800">
                <a:solidFill>
                  <a:srgbClr val="0000FF"/>
                </a:solidFill>
              </a:rPr>
              <a:t>infection</a:t>
            </a:r>
          </a:p>
        </p:txBody>
      </p:sp>
      <p:sp>
        <p:nvSpPr>
          <p:cNvPr id="47143" name="Text Box 58"/>
          <p:cNvSpPr txBox="1">
            <a:spLocks noChangeArrowheads="1"/>
          </p:cNvSpPr>
          <p:nvPr/>
        </p:nvSpPr>
        <p:spPr bwMode="auto">
          <a:xfrm>
            <a:off x="4683125" y="4498975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Non-infectious</a:t>
            </a:r>
          </a:p>
          <a:p>
            <a:pPr algn="ctr"/>
            <a:r>
              <a:rPr lang="en-US" sz="1800">
                <a:solidFill>
                  <a:srgbClr val="0000FF"/>
                </a:solidFill>
              </a:rPr>
              <a:t>tuberculosis</a:t>
            </a:r>
          </a:p>
        </p:txBody>
      </p:sp>
      <p:sp>
        <p:nvSpPr>
          <p:cNvPr id="47144" name="Text Box 59"/>
          <p:cNvSpPr txBox="1">
            <a:spLocks noChangeArrowheads="1"/>
          </p:cNvSpPr>
          <p:nvPr/>
        </p:nvSpPr>
        <p:spPr bwMode="auto">
          <a:xfrm>
            <a:off x="4848225" y="34194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Infectious</a:t>
            </a:r>
          </a:p>
          <a:p>
            <a:pPr algn="ctr"/>
            <a:r>
              <a:rPr lang="en-US" sz="1800">
                <a:solidFill>
                  <a:srgbClr val="0000FF"/>
                </a:solidFill>
              </a:rPr>
              <a:t>tuberculosis</a:t>
            </a:r>
          </a:p>
        </p:txBody>
      </p:sp>
      <p:sp>
        <p:nvSpPr>
          <p:cNvPr id="47145" name="Text Box 60"/>
          <p:cNvSpPr txBox="1">
            <a:spLocks noChangeArrowheads="1"/>
          </p:cNvSpPr>
          <p:nvPr/>
        </p:nvSpPr>
        <p:spPr bwMode="auto">
          <a:xfrm>
            <a:off x="4733925" y="16906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Doctor’s delay</a:t>
            </a:r>
          </a:p>
        </p:txBody>
      </p:sp>
      <p:sp>
        <p:nvSpPr>
          <p:cNvPr id="47146" name="Text Box 61"/>
          <p:cNvSpPr txBox="1">
            <a:spLocks noChangeArrowheads="1"/>
          </p:cNvSpPr>
          <p:nvPr/>
        </p:nvSpPr>
        <p:spPr bwMode="auto">
          <a:xfrm>
            <a:off x="5721350" y="198438"/>
            <a:ext cx="151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Chemotherapy</a:t>
            </a:r>
          </a:p>
        </p:txBody>
      </p:sp>
      <p:sp>
        <p:nvSpPr>
          <p:cNvPr id="47147" name="Text Box 62"/>
          <p:cNvSpPr txBox="1">
            <a:spLocks noChangeArrowheads="1"/>
          </p:cNvSpPr>
          <p:nvPr/>
        </p:nvSpPr>
        <p:spPr bwMode="auto">
          <a:xfrm>
            <a:off x="2308225" y="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Transmission</a:t>
            </a:r>
          </a:p>
        </p:txBody>
      </p:sp>
      <p:sp>
        <p:nvSpPr>
          <p:cNvPr id="47148" name="Text Box 63"/>
          <p:cNvSpPr txBox="1">
            <a:spLocks noChangeArrowheads="1"/>
          </p:cNvSpPr>
          <p:nvPr/>
        </p:nvSpPr>
        <p:spPr bwMode="auto">
          <a:xfrm>
            <a:off x="8350250" y="41656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Death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440"/>
            <a:ext cx="9073707" cy="59735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1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785"/>
            <a:ext cx="9144000" cy="59882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2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712"/>
            <a:ext cx="9144000" cy="6132444"/>
          </a:xfrm>
          <a:prstGeom prst="rect">
            <a:avLst/>
          </a:prstGeom>
        </p:spPr>
      </p:pic>
      <p:pic>
        <p:nvPicPr>
          <p:cNvPr id="110595" name="Picture 3" descr="coverpic7455"/>
          <p:cNvPicPr>
            <a:picLocks noChangeAspect="1" noChangeArrowheads="1"/>
          </p:cNvPicPr>
          <p:nvPr/>
        </p:nvPicPr>
        <p:blipFill>
          <a:blip r:embed="rId4"/>
          <a:srcRect l="24277" t="27463" r="63779" b="57532"/>
          <a:stretch>
            <a:fillRect/>
          </a:stretch>
        </p:blipFill>
        <p:spPr bwMode="auto">
          <a:xfrm>
            <a:off x="3059113" y="1268413"/>
            <a:ext cx="1174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 descr="coverpic7455"/>
          <p:cNvPicPr>
            <a:picLocks noChangeAspect="1" noChangeArrowheads="1"/>
          </p:cNvPicPr>
          <p:nvPr/>
        </p:nvPicPr>
        <p:blipFill>
          <a:blip r:embed="rId4"/>
          <a:srcRect l="50000" t="44849" r="13559" b="18562"/>
          <a:stretch>
            <a:fillRect/>
          </a:stretch>
        </p:blipFill>
        <p:spPr bwMode="auto">
          <a:xfrm>
            <a:off x="6300788" y="1196975"/>
            <a:ext cx="2232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348038" y="33575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1954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164388" y="43656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2004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3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874"/>
            <a:ext cx="9144000" cy="63103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3663" y="805543"/>
            <a:ext cx="2198913" cy="5438899"/>
          </a:xfrm>
          <a:prstGeom prst="rect">
            <a:avLst/>
          </a:prstGeom>
          <a:solidFill>
            <a:srgbClr val="33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88723" y="781793"/>
            <a:ext cx="1498269" cy="5452752"/>
          </a:xfrm>
          <a:prstGeom prst="rect">
            <a:avLst/>
          </a:prstGeom>
          <a:solidFill>
            <a:srgbClr val="3333C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032" y="783772"/>
            <a:ext cx="1638794" cy="5438899"/>
          </a:xfrm>
          <a:prstGeom prst="rect">
            <a:avLst/>
          </a:prstGeom>
          <a:solidFill>
            <a:srgbClr val="33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891" y="795647"/>
            <a:ext cx="7956467" cy="5438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231569" y="3188525"/>
            <a:ext cx="6068290" cy="23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141" y="0"/>
            <a:ext cx="227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Monoresistance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 drug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3772" y="0"/>
            <a:ext cx="2176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Polyresistance</a:t>
            </a:r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or more drugs</a:t>
            </a:r>
          </a:p>
        </p:txBody>
      </p:sp>
      <p:sp>
        <p:nvSpPr>
          <p:cNvPr id="9" name="TextBox 8"/>
          <p:cNvSpPr txBox="1"/>
          <p:nvPr/>
        </p:nvSpPr>
        <p:spPr>
          <a:xfrm rot="-5400000">
            <a:off x="1302329" y="320187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Isoniazid</a:t>
            </a:r>
          </a:p>
        </p:txBody>
      </p:sp>
      <p:sp>
        <p:nvSpPr>
          <p:cNvPr id="10" name="TextBox 9"/>
          <p:cNvSpPr txBox="1"/>
          <p:nvPr/>
        </p:nvSpPr>
        <p:spPr>
          <a:xfrm rot="-5400000">
            <a:off x="31195" y="3201871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 drugs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013" y="793668"/>
            <a:ext cx="4253346" cy="545275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7673" y="817418"/>
            <a:ext cx="1852552" cy="542900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66267" y="803564"/>
            <a:ext cx="348341" cy="54191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2130024" y="3201871"/>
            <a:ext cx="277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Other </a:t>
            </a:r>
            <a:r>
              <a:rPr lang="en-US" sz="2400" kern="1200" dirty="0" err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polyresistance</a:t>
            </a:r>
            <a:endPara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2431" y="6396335"/>
            <a:ext cx="250260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INH-RMP = “MDR”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-2442359" y="3174671"/>
            <a:ext cx="6068290" cy="23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488379" y="3172691"/>
            <a:ext cx="6068290" cy="23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06786" y="2832539"/>
            <a:ext cx="2025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MDR “simple”: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RMP-INH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only</a:t>
            </a:r>
          </a:p>
        </p:txBody>
      </p:sp>
      <p:sp>
        <p:nvSpPr>
          <p:cNvPr id="21" name="TextBox 20"/>
          <p:cNvSpPr txBox="1"/>
          <p:nvPr/>
        </p:nvSpPr>
        <p:spPr>
          <a:xfrm rot="-5400000">
            <a:off x="6431525" y="3201871"/>
            <a:ext cx="376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XDR: RMP-INH-FQ-</a:t>
            </a:r>
            <a:r>
              <a:rPr lang="en-US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Injectable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490850" y="6546272"/>
            <a:ext cx="623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973288" y="6545479"/>
            <a:ext cx="623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222673" y="6545479"/>
            <a:ext cx="623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59236" y="2647873"/>
            <a:ext cx="1775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MDR “plus”: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RMP-INH-FQ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</a:t>
            </a:r>
          </a:p>
          <a:p>
            <a:pPr algn="ctr" rtl="0"/>
            <a:r>
              <a:rPr lang="en-US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RMP-INH-</a:t>
            </a:r>
            <a:r>
              <a:rPr lang="en-US" sz="24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Inj</a:t>
            </a:r>
            <a:endPara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91936" y="6545479"/>
            <a:ext cx="623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1065" y="5520049"/>
            <a:ext cx="7437742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US" sz="3000" i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Schematic: not a real quantitative distribution!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922" y="188640"/>
            <a:ext cx="6190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Principle of the cascade of regimens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8345" y="1484784"/>
            <a:ext cx="63273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Provide a clinical trial-established </a:t>
            </a:r>
            <a:r>
              <a:rPr lang="en-US" sz="2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first-line</a:t>
            </a:r>
          </a:p>
          <a:p>
            <a:pPr algn="ctr" rtl="0"/>
            <a:r>
              <a:rPr lang="en-US" sz="2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regimen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with high likelihood of success</a:t>
            </a:r>
          </a:p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all new patients</a:t>
            </a:r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149080"/>
            <a:ext cx="64981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Provide a </a:t>
            </a:r>
            <a:r>
              <a:rPr lang="en-US" sz="2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second-line regimen</a:t>
            </a:r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with high</a:t>
            </a:r>
          </a:p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likelihood of success to all patients with a</a:t>
            </a:r>
          </a:p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non-successful prior treatment outcome</a:t>
            </a:r>
          </a:p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requiring re-treatment (failure, return</a:t>
            </a:r>
          </a:p>
          <a:p>
            <a:pPr algn="ctr" rtl="0"/>
            <a:r>
              <a:rPr lang="en-US" sz="2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after default, recurrent tuberculosis)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995936" y="3573016"/>
            <a:ext cx="10081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698" name="Group 2"/>
          <p:cNvGraphicFramePr>
            <a:graphicFrameLocks noGrp="1"/>
          </p:cNvGraphicFramePr>
          <p:nvPr/>
        </p:nvGraphicFramePr>
        <p:xfrm>
          <a:off x="1524000" y="609600"/>
          <a:ext cx="6019800" cy="52578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 Chemotherapy Regimens Tested in Clinical Trials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Duration (mo)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Intensive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Continuation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SHRZ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RH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EHRZ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RH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SHRZ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TH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EHRZ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EH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STH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TH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9" name="Group 67"/>
          <p:cNvGraphicFramePr>
            <a:graphicFrameLocks noGrp="1"/>
          </p:cNvGraphicFramePr>
          <p:nvPr/>
        </p:nvGraphicFramePr>
        <p:xfrm>
          <a:off x="179512" y="260648"/>
          <a:ext cx="8839200" cy="6479197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425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original cascade in Union programs, considering the then worst-case scenario of initial isoniazid resistance, using essential drugs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Among true failures, at point of failure: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RZ / 6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2"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i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East African Medical Research Council, British Medical Research Council.  Tubercle 1980;61:59-69</a:t>
                      </a:r>
                      <a:endParaRPr kumimoji="0" lang="en-GB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Re-treatment regimen: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SE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RZ / 1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RZ / 5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83" name="Group 75"/>
          <p:cNvGraphicFramePr>
            <a:graphicFrameLocks noGrp="1"/>
          </p:cNvGraphicFramePr>
          <p:nvPr/>
        </p:nvGraphicFramePr>
        <p:xfrm>
          <a:off x="0" y="260648"/>
          <a:ext cx="9144000" cy="6088534"/>
        </p:xfrm>
        <a:graphic>
          <a:graphicData uri="http://schemas.openxmlformats.org/drawingml/2006/table">
            <a:tbl>
              <a:tblPr/>
              <a:tblGrid>
                <a:gridCol w="447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870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Frequent Case: Initial INH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4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“Conservative” approach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“Modern” approach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6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4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frequent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infrequent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1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Susceptible organisms: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trial efficacy: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Clinical trial efficacy: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7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failures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 relapses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 failures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relapses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6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15% unfavorable 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 unfavorable 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38185" y="6410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Jindani</a:t>
            </a:r>
            <a:r>
              <a:rPr lang="en-US" sz="18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A, et al.  Lancet 2004;364:1244-51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83" name="Group 75"/>
          <p:cNvGraphicFramePr>
            <a:graphicFrameLocks noGrp="1"/>
          </p:cNvGraphicFramePr>
          <p:nvPr/>
        </p:nvGraphicFramePr>
        <p:xfrm>
          <a:off x="1" y="260648"/>
          <a:ext cx="9143999" cy="6042892"/>
        </p:xfrm>
        <a:graphic>
          <a:graphicData uri="http://schemas.openxmlformats.org/drawingml/2006/table">
            <a:tbl>
              <a:tblPr/>
              <a:tblGrid>
                <a:gridCol w="450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626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Frequent Case: Initial INH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“Conservative” approach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“Modern” approach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6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4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frequent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infrequent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1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failures: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4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 at point of failure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resistance at point of failure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981325" y="2667000"/>
            <a:ext cx="318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Chemotherapy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83" name="Group 75"/>
          <p:cNvGraphicFramePr>
            <a:graphicFrameLocks noGrp="1"/>
          </p:cNvGraphicFramePr>
          <p:nvPr/>
        </p:nvGraphicFramePr>
        <p:xfrm>
          <a:off x="0" y="-1"/>
          <a:ext cx="9143999" cy="6669091"/>
        </p:xfrm>
        <a:graphic>
          <a:graphicData uri="http://schemas.openxmlformats.org/drawingml/2006/table">
            <a:tbl>
              <a:tblPr/>
              <a:tblGrid>
                <a:gridCol w="450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55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Frequent Case: Initial INH Resistance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“Conservative” approach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“Modern” approach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6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4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6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frequent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/ relapse: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infrequent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1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 / 6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RZ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SE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 / 1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 / 5 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HR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44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=&gt;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MDR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infrequent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 =&gt;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MDR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en-US" sz="2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</a:t>
                      </a:r>
                      <a:endParaRPr kumimoji="0" lang="en-US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Relatively frequent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90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Failures of failures: appropriate numerator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135" name="Line 29"/>
          <p:cNvSpPr>
            <a:spLocks noChangeShapeType="1"/>
          </p:cNvSpPr>
          <p:nvPr/>
        </p:nvSpPr>
        <p:spPr bwMode="auto">
          <a:xfrm>
            <a:off x="2124075" y="3429000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6" name="Line 30"/>
          <p:cNvSpPr>
            <a:spLocks noChangeShapeType="1"/>
          </p:cNvSpPr>
          <p:nvPr/>
        </p:nvSpPr>
        <p:spPr bwMode="auto">
          <a:xfrm>
            <a:off x="6732588" y="3429000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7" name="Line 31"/>
          <p:cNvSpPr>
            <a:spLocks noChangeShapeType="1"/>
          </p:cNvSpPr>
          <p:nvPr/>
        </p:nvSpPr>
        <p:spPr bwMode="auto">
          <a:xfrm>
            <a:off x="2124075" y="4365625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8" name="Line 32"/>
          <p:cNvSpPr>
            <a:spLocks noChangeShapeType="1"/>
          </p:cNvSpPr>
          <p:nvPr/>
        </p:nvSpPr>
        <p:spPr bwMode="auto">
          <a:xfrm>
            <a:off x="6732588" y="4365625"/>
            <a:ext cx="0" cy="5048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23723"/>
              </p:ext>
            </p:extLst>
          </p:nvPr>
        </p:nvGraphicFramePr>
        <p:xfrm>
          <a:off x="451821" y="591671"/>
          <a:ext cx="8229599" cy="551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4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«....Current treatment regimens for MDR-TB are far from satisfactory: the</a:t>
                      </a:r>
                      <a:r>
                        <a:rPr lang="de-CH" sz="2800" b="0" kern="120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overall </a:t>
                      </a:r>
                      <a:r>
                        <a:rPr lang="de-CH" sz="28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duration is 20 months or more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requiring daily administration of drugs that are more toxic and less effective than those used to treat drug-susceptible TB, and have a high cost. Among MDR-TB patients started on treatment globally in 2009, only </a:t>
                      </a:r>
                      <a:r>
                        <a:rPr lang="de-CH" sz="28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48%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were </a:t>
                      </a:r>
                      <a:r>
                        <a:rPr lang="de-CH" sz="28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treated successfully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largely as a result of a high frequency of patient deaths (15%) and </a:t>
                      </a:r>
                      <a:r>
                        <a:rPr lang="de-CH" sz="28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loss to follow-up (28%)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which is commonly </a:t>
                      </a:r>
                      <a:r>
                        <a:rPr lang="de-CH" sz="28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associated with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8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adverse drug reactions</a:t>
                      </a:r>
                      <a:r>
                        <a:rPr lang="de-CH" sz="2800" b="0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, among other factors....»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47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World Health Organization 2013;</a:t>
                      </a:r>
                      <a:r>
                        <a:rPr lang="de-CH" sz="1800" b="0" i="1" u="none" strike="noStrike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WHO/HTM/TB/2013.6:1-57</a:t>
                      </a:r>
                      <a:endParaRPr lang="de-CH" b="0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9880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90909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900113" y="188913"/>
            <a:ext cx="75342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Treatment of MDR tuberculosis in Damien Foundation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Projects, Bangladesh, 1997-2007</a:t>
            </a: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2051050" y="2636838"/>
            <a:ext cx="503238" cy="5048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7308304" y="2636912"/>
            <a:ext cx="503238" cy="5048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0" y="2781300"/>
            <a:ext cx="1116013" cy="2873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42266" y="6488668"/>
            <a:ext cx="6724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Van Deun A, et al.  Am J </a:t>
            </a:r>
            <a:r>
              <a:rPr lang="en-US" sz="18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Respir</a:t>
            </a:r>
            <a:r>
              <a:rPr lang="en-US" sz="18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8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Crit</a:t>
            </a:r>
            <a:r>
              <a:rPr lang="en-US" sz="18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Care Med 2010;182:684-92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72"/>
            <a:ext cx="9144000" cy="66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169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296"/>
            <a:ext cx="9143157" cy="60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286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85058"/>
            <a:ext cx="900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(minimum) 9-month regimen for MDR in Bangladesh (220 €)</a:t>
            </a:r>
          </a:p>
        </p:txBody>
      </p:sp>
      <p:grpSp>
        <p:nvGrpSpPr>
          <p:cNvPr id="9" name="Group 34"/>
          <p:cNvGrpSpPr/>
          <p:nvPr/>
        </p:nvGrpSpPr>
        <p:grpSpPr>
          <a:xfrm>
            <a:off x="228598" y="1143000"/>
            <a:ext cx="8644801" cy="4724399"/>
            <a:chOff x="163283" y="1153886"/>
            <a:chExt cx="8644801" cy="4724399"/>
          </a:xfrm>
        </p:grpSpPr>
        <p:sp>
          <p:nvSpPr>
            <p:cNvPr id="6" name="Rectangle 5"/>
            <p:cNvSpPr/>
            <p:nvPr/>
          </p:nvSpPr>
          <p:spPr>
            <a:xfrm>
              <a:off x="163283" y="1153886"/>
              <a:ext cx="2678400" cy="468086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prstClr val="black"/>
                  </a:solidFill>
                  <a:cs typeface="Calibri" pitchFamily="34" charset="0"/>
                </a:rPr>
                <a:t>Kanamycin</a:t>
              </a:r>
              <a:endParaRPr lang="en-US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63283" y="3320142"/>
              <a:ext cx="2682000" cy="468086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000000"/>
                  </a:solidFill>
                  <a:cs typeface="Calibri" pitchFamily="34" charset="0"/>
                </a:rPr>
                <a:t>Gatifloxacin</a:t>
              </a:r>
              <a:endParaRPr lang="en-US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3283" y="3995056"/>
              <a:ext cx="2699658" cy="468086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000000"/>
                  </a:solidFill>
                  <a:cs typeface="Calibri" pitchFamily="34" charset="0"/>
                </a:rPr>
                <a:t>Ethambutol</a:t>
              </a:r>
              <a:endParaRPr lang="en-US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3283" y="4691742"/>
              <a:ext cx="2688773" cy="468086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000000"/>
                  </a:solidFill>
                  <a:cs typeface="Calibri" pitchFamily="34" charset="0"/>
                </a:rPr>
                <a:t>Pyrazinamide</a:t>
              </a:r>
              <a:endParaRPr lang="en-US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3283" y="5410199"/>
              <a:ext cx="2688773" cy="468086"/>
            </a:xfrm>
            <a:prstGeom prst="rect">
              <a:avLst/>
            </a:prstGeom>
            <a:solidFill>
              <a:schemeClr val="accent6">
                <a:alpha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000000"/>
                  </a:solidFill>
                  <a:cs typeface="Calibri" pitchFamily="34" charset="0"/>
                </a:rPr>
                <a:t>Clofazimine</a:t>
              </a:r>
              <a:endParaRPr lang="en-US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3283" y="1883229"/>
              <a:ext cx="2682000" cy="468086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prstClr val="black"/>
                  </a:solidFill>
                  <a:cs typeface="Calibri" pitchFamily="34" charset="0"/>
                </a:rPr>
                <a:t>Prothionamide</a:t>
              </a:r>
              <a:endParaRPr lang="en-US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283" y="2612572"/>
              <a:ext cx="2682000" cy="468086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cs typeface="Calibri" pitchFamily="34" charset="0"/>
                </a:rPr>
                <a:t>Isoniazid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1171" y="1153886"/>
              <a:ext cx="653143" cy="468086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52057" y="1883229"/>
              <a:ext cx="653143" cy="468086"/>
            </a:xfrm>
            <a:prstGeom prst="rect">
              <a:avLst/>
            </a:prstGeom>
            <a:solidFill>
              <a:srgbClr val="7030A0">
                <a:alpha val="15000"/>
              </a:srgb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2057" y="2612572"/>
              <a:ext cx="653143" cy="468086"/>
            </a:xfrm>
            <a:prstGeom prst="rect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52055" y="3320144"/>
              <a:ext cx="653143" cy="468086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2942" y="3995058"/>
              <a:ext cx="653143" cy="468086"/>
            </a:xfrm>
            <a:prstGeom prst="rect">
              <a:avLst/>
            </a:prstGeom>
            <a:solidFill>
              <a:schemeClr val="accent4">
                <a:alpha val="15000"/>
              </a:schemeClr>
            </a:solidFill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2055" y="4691742"/>
              <a:ext cx="653143" cy="468086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52055" y="5410199"/>
              <a:ext cx="653143" cy="468086"/>
            </a:xfrm>
            <a:prstGeom prst="rect">
              <a:avLst/>
            </a:prstGeom>
            <a:solidFill>
              <a:schemeClr val="accent6">
                <a:alpha val="1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74029" y="1502229"/>
              <a:ext cx="35420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000000"/>
                  </a:solidFill>
                </a:rPr>
                <a:t>4-month intensive phase prolonged</a:t>
              </a:r>
            </a:p>
            <a:p>
              <a:pPr algn="ctr"/>
              <a:r>
                <a:rPr lang="en-US" i="1" dirty="0">
                  <a:solidFill>
                    <a:srgbClr val="000000"/>
                  </a:solidFill>
                </a:rPr>
                <a:t>if still smear-positive after 4 months</a:t>
              </a:r>
            </a:p>
            <a:p>
              <a:pPr algn="ctr"/>
              <a:endParaRPr lang="en-US" i="1" dirty="0">
                <a:solidFill>
                  <a:srgbClr val="000000"/>
                </a:solidFill>
              </a:endParaRPr>
            </a:p>
            <a:p>
              <a:pPr algn="ctr"/>
              <a:r>
                <a:rPr lang="en-US" i="1" dirty="0">
                  <a:solidFill>
                    <a:srgbClr val="000000"/>
                  </a:solidFill>
                </a:rPr>
                <a:t>Fixed 5-month continuation phase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198" y="3320143"/>
              <a:ext cx="5290457" cy="468086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16084" y="3995057"/>
              <a:ext cx="5292000" cy="468086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solidFill>
                <a:schemeClr val="accent4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5198" y="4691742"/>
              <a:ext cx="5290457" cy="468086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16083" y="5410199"/>
              <a:ext cx="5290457" cy="468086"/>
            </a:xfrm>
            <a:prstGeom prst="rect">
              <a:avLst/>
            </a:prstGeom>
            <a:solidFill>
              <a:schemeClr val="accent6">
                <a:alpha val="35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960914" y="1382486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960915" y="2122715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971800" y="2841172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971800" y="4942262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993572" y="5649686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971800" y="3559629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971800" y="4234544"/>
              <a:ext cx="44631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2103483" y="6396335"/>
            <a:ext cx="704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/>
              </a:rPr>
              <a:t>Aung K J M, et al. 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/>
              </a:rPr>
              <a:t>Int</a:t>
            </a:r>
            <a:r>
              <a:rPr lang="en-US" i="1" dirty="0">
                <a:solidFill>
                  <a:srgbClr val="000000"/>
                </a:solidFill>
                <a:latin typeface="Calibri" panose="020F0502020204030204"/>
              </a:rPr>
              <a:t> J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/>
              </a:rPr>
              <a:t>Tuberc</a:t>
            </a:r>
            <a:r>
              <a:rPr lang="en-US" i="1" dirty="0">
                <a:solidFill>
                  <a:srgbClr val="000000"/>
                </a:solidFill>
                <a:latin typeface="Calibri" panose="020F0502020204030204"/>
              </a:rPr>
              <a:t> Lung Dis 2014;18:1180-7</a:t>
            </a:r>
          </a:p>
        </p:txBody>
      </p:sp>
    </p:spTree>
    <p:extLst>
      <p:ext uri="{BB962C8B-B14F-4D97-AF65-F5344CB8AC3E}">
        <p14:creationId xmlns:p14="http://schemas.microsoft.com/office/powerpoint/2010/main" val="753403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95"/>
            <a:ext cx="9144000" cy="65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780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" y="0"/>
            <a:ext cx="9129636" cy="6382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483" y="6396335"/>
            <a:ext cx="704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Aung K J M, et al.  </a:t>
            </a:r>
            <a:r>
              <a:rPr lang="en-US" i="1" dirty="0" err="1">
                <a:latin typeface="Calibri" panose="020F0502020204030204" pitchFamily="34" charset="0"/>
              </a:rPr>
              <a:t>Int</a:t>
            </a:r>
            <a:r>
              <a:rPr lang="en-US" i="1" dirty="0">
                <a:latin typeface="Calibri" panose="020F0502020204030204" pitchFamily="34" charset="0"/>
              </a:rPr>
              <a:t> J </a:t>
            </a:r>
            <a:r>
              <a:rPr lang="en-US" i="1" dirty="0" err="1">
                <a:latin typeface="Calibri" panose="020F0502020204030204" pitchFamily="34" charset="0"/>
              </a:rPr>
              <a:t>Tuberc</a:t>
            </a:r>
            <a:r>
              <a:rPr lang="en-US" i="1" dirty="0">
                <a:latin typeface="Calibri" panose="020F0502020204030204" pitchFamily="34" charset="0"/>
              </a:rPr>
              <a:t> Lung Dis 2014;18:1180-7</a:t>
            </a:r>
          </a:p>
        </p:txBody>
      </p:sp>
    </p:spTree>
    <p:extLst>
      <p:ext uri="{BB962C8B-B14F-4D97-AF65-F5344CB8AC3E}">
        <p14:creationId xmlns:p14="http://schemas.microsoft.com/office/powerpoint/2010/main" val="181742891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92C3B-BCE5-4474-A634-92433CAB3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" y="0"/>
            <a:ext cx="9086567" cy="69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30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599684" y="2208810"/>
            <a:ext cx="7891173" cy="1781299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99684" y="642925"/>
            <a:ext cx="7879298" cy="1542133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99684" y="4027302"/>
            <a:ext cx="7879298" cy="1800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456215" y="4892155"/>
            <a:ext cx="3384376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280349" y="1080654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charset="0"/>
              </a:rPr>
              <a:t>H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res ?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280349" y="2909454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charset="0"/>
              </a:rPr>
              <a:t>R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res ?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54949" y="4739033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charset="0"/>
              </a:rPr>
              <a:t>FQ-K</a:t>
            </a:r>
          </a:p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res ?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978724" y="4509654"/>
            <a:ext cx="1295400" cy="1295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978724" y="2680854"/>
            <a:ext cx="1295400" cy="1295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978724" y="852054"/>
            <a:ext cx="1295400" cy="1295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1626424" y="588125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1626424" y="405245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1626424" y="222365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2540824" y="1461654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2540824" y="3290454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2540824" y="5119254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1664524" y="2245879"/>
            <a:ext cx="182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cs typeface="Arial" charset="0"/>
              </a:rPr>
              <a:t>monoresistance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1664524" y="5903479"/>
            <a:ext cx="1141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(Pre-)XDR</a:t>
            </a: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1664524" y="4074679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MDR</a:t>
            </a:r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1054924" y="5903479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yes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054924" y="4074679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yes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1054924" y="2245879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yes</a:t>
            </a: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2740849" y="1080654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no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2740849" y="2909454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no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740849" y="4738254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no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3874324" y="594817"/>
            <a:ext cx="3441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8-mo </a:t>
            </a:r>
            <a:r>
              <a:rPr lang="en-US" sz="1800" i="1" dirty="0">
                <a:solidFill>
                  <a:srgbClr val="3333CC"/>
                </a:solidFill>
                <a:cs typeface="Arial" charset="0"/>
              </a:rPr>
              <a:t>I</a:t>
            </a:r>
            <a:r>
              <a:rPr lang="en-US" sz="1800" b="1" i="1" dirty="0">
                <a:solidFill>
                  <a:srgbClr val="3333CC"/>
                </a:solidFill>
                <a:cs typeface="Arial" charset="0"/>
              </a:rPr>
              <a:t>NH</a:t>
            </a:r>
            <a:r>
              <a:rPr lang="en-US" sz="1800" b="1" i="1" dirty="0">
                <a:solidFill>
                  <a:srgbClr val="000000"/>
                </a:solidFill>
                <a:cs typeface="Arial" charset="0"/>
              </a:rPr>
              <a:t>-throughout</a:t>
            </a:r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 regimen: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4456215" y="1192085"/>
            <a:ext cx="198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cs typeface="Arial" charset="0"/>
              </a:rPr>
              <a:t>2 E-H-R-Z / 6 T-H</a:t>
            </a: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3874324" y="1795029"/>
            <a:ext cx="175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cs typeface="Arial" charset="0"/>
              </a:rPr>
              <a:t>≥ 80%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effective</a:t>
            </a: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3874324" y="4433454"/>
            <a:ext cx="4001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9- to 11-mo </a:t>
            </a:r>
            <a:r>
              <a:rPr lang="en-US" sz="1800" b="1" i="1" dirty="0">
                <a:solidFill>
                  <a:srgbClr val="3333CC"/>
                </a:solidFill>
                <a:cs typeface="Arial" charset="0"/>
              </a:rPr>
              <a:t>FQ</a:t>
            </a:r>
            <a:r>
              <a:rPr lang="en-US" sz="1800" b="1" i="1" dirty="0">
                <a:solidFill>
                  <a:srgbClr val="000000"/>
                </a:solidFill>
                <a:cs typeface="Arial" charset="0"/>
              </a:rPr>
              <a:t>-throughout</a:t>
            </a:r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 regimen:</a:t>
            </a: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4468091" y="4883727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cs typeface="Arial" charset="0"/>
              </a:rPr>
              <a:t>4(+) K-G-T-C-H-E-Z / 5 G-C-E-Z</a:t>
            </a: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3874324" y="5424054"/>
            <a:ext cx="175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cs typeface="Arial" charset="0"/>
              </a:rPr>
              <a:t>≥ 80%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effective</a:t>
            </a:r>
          </a:p>
        </p:txBody>
      </p:sp>
      <p:sp>
        <p:nvSpPr>
          <p:cNvPr id="136221" name="Text Box 29"/>
          <p:cNvSpPr txBox="1">
            <a:spLocks noChangeArrowheads="1"/>
          </p:cNvSpPr>
          <p:nvPr/>
        </p:nvSpPr>
        <p:spPr bwMode="auto">
          <a:xfrm>
            <a:off x="3874324" y="2371118"/>
            <a:ext cx="355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8-mo </a:t>
            </a:r>
            <a:r>
              <a:rPr lang="en-US" sz="1800" b="1" i="1" dirty="0">
                <a:solidFill>
                  <a:srgbClr val="3333CC"/>
                </a:solidFill>
                <a:cs typeface="Arial" charset="0"/>
              </a:rPr>
              <a:t>RMP</a:t>
            </a:r>
            <a:r>
              <a:rPr lang="en-US" sz="1800" b="1" i="1" dirty="0">
                <a:solidFill>
                  <a:srgbClr val="000000"/>
                </a:solidFill>
                <a:cs typeface="Arial" charset="0"/>
              </a:rPr>
              <a:t>-throughout</a:t>
            </a:r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 regimen:</a:t>
            </a:r>
          </a:p>
        </p:txBody>
      </p:sp>
      <p:sp>
        <p:nvSpPr>
          <p:cNvPr id="136222" name="Text Box 30"/>
          <p:cNvSpPr txBox="1">
            <a:spLocks noChangeArrowheads="1"/>
          </p:cNvSpPr>
          <p:nvPr/>
        </p:nvSpPr>
        <p:spPr bwMode="auto">
          <a:xfrm>
            <a:off x="4456215" y="3039862"/>
            <a:ext cx="372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cs typeface="Arial" charset="0"/>
              </a:rPr>
              <a:t>2 S-E-H-R-Z / 1 E-H-R-Z / 5 H-R-Z</a:t>
            </a:r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3874324" y="3595254"/>
            <a:ext cx="175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cs typeface="Arial" charset="0"/>
              </a:rPr>
              <a:t>≥ 80%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effective</a:t>
            </a:r>
          </a:p>
        </p:txBody>
      </p:sp>
      <p:sp>
        <p:nvSpPr>
          <p:cNvPr id="136224" name="Line 32"/>
          <p:cNvSpPr>
            <a:spLocks noChangeShapeType="1"/>
          </p:cNvSpPr>
          <p:nvPr/>
        </p:nvSpPr>
        <p:spPr bwMode="auto">
          <a:xfrm>
            <a:off x="605662" y="2196667"/>
            <a:ext cx="7848600" cy="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5" name="Line 33"/>
          <p:cNvSpPr>
            <a:spLocks noChangeShapeType="1"/>
          </p:cNvSpPr>
          <p:nvPr/>
        </p:nvSpPr>
        <p:spPr bwMode="auto">
          <a:xfrm>
            <a:off x="607249" y="4012767"/>
            <a:ext cx="78486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6" name="Line 34"/>
          <p:cNvSpPr>
            <a:spLocks noChangeShapeType="1"/>
          </p:cNvSpPr>
          <p:nvPr/>
        </p:nvSpPr>
        <p:spPr bwMode="auto">
          <a:xfrm>
            <a:off x="608260" y="5849504"/>
            <a:ext cx="784860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0" y="6414654"/>
            <a:ext cx="710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  <a:cs typeface="Arial" charset="0"/>
              </a:rPr>
              <a:t>Complex if XDR!  Toxic!  21-mo regimen – poor effectiveness (50%)</a:t>
            </a:r>
          </a:p>
        </p:txBody>
      </p:sp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2100009" y="0"/>
            <a:ext cx="4943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The regimen cascade by core drug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5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0055"/>
              </p:ext>
            </p:extLst>
          </p:nvPr>
        </p:nvGraphicFramePr>
        <p:xfrm>
          <a:off x="642910" y="0"/>
          <a:ext cx="8077200" cy="6707191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Anti-Tuberculosis Drugs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Essential drugs: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drugs / classes: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Isoniazid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aminoglycosides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Rifampicin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Polypeptides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Pyrazinamide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Thioamides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Ethambutol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Cycloserine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Streptomycin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Para-amino salicylic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dbl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Fluoroquinolones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Diarylquinolines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45805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Nitroimidazoles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Oxazolidinones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67356"/>
              </p:ext>
            </p:extLst>
          </p:nvPr>
        </p:nvGraphicFramePr>
        <p:xfrm>
          <a:off x="485422" y="880533"/>
          <a:ext cx="8353778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Two of the current challenges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667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Early diagnosis of MDR to escape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the need for a streptomycin-containing second-line regimen (cutting out one step in the cascade)</a:t>
                      </a:r>
                      <a:endParaRPr lang="en-US" sz="3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Fall-back regimen for patients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failing on the Bangladesh regimen (XDR), i.e. the next step in the treatment cascade</a:t>
                      </a:r>
                      <a:endParaRPr lang="en-US" sz="3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63615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502899"/>
              </p:ext>
            </p:extLst>
          </p:nvPr>
        </p:nvGraphicFramePr>
        <p:xfrm>
          <a:off x="338667" y="214488"/>
          <a:ext cx="8534399" cy="575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1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en-US" sz="36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diagnosis of MDR</a:t>
                      </a:r>
                      <a:endParaRPr lang="en-US" sz="36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667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Check patients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on first-line regimen with Xpert MTB/RIF at 2 (?) or latest 5 months if sputum smear-positive</a:t>
                      </a:r>
                      <a:endParaRPr lang="en-US" sz="3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668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If Xpert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MTB/RIF positive, but rifampicin-susceptible, disregard and complete regimen</a:t>
                      </a:r>
                      <a:endParaRPr lang="en-US" sz="3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If Xpert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MTB/RIF rifampicin-resistant, and confirmed on a second specimen switch to the Bangladesh regimen</a:t>
                      </a:r>
                      <a:endParaRPr lang="en-US" sz="3200" b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5587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3198243" y="119604"/>
            <a:ext cx="5624063" cy="15583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886200" y="152400"/>
            <a:ext cx="1143000" cy="11430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486400" y="4953000"/>
            <a:ext cx="1143000" cy="1143000"/>
          </a:xfrm>
          <a:prstGeom prst="diamond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886200" y="1676400"/>
            <a:ext cx="1143000" cy="1143000"/>
          </a:xfrm>
          <a:prstGeom prst="diamond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286000" y="4953000"/>
            <a:ext cx="1143000" cy="1143000"/>
          </a:xfrm>
          <a:prstGeom prst="diamond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886200" y="3276600"/>
            <a:ext cx="1143000" cy="1143000"/>
          </a:xfrm>
          <a:prstGeom prst="diamond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886200" y="4953000"/>
            <a:ext cx="1143000" cy="1143000"/>
          </a:xfrm>
          <a:prstGeom prst="diamond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895600" y="4724400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457700" y="1447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457700" y="4495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4577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8575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457700" y="2971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0579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105400" y="7239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105400" y="22479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105400" y="38481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219699" y="497774"/>
            <a:ext cx="44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055423" y="2021775"/>
            <a:ext cx="808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{HR}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967348" y="3645724"/>
            <a:ext cx="962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{HR+}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979224" y="5286498"/>
            <a:ext cx="94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{HRF}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662551" y="5286499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{HRI}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314699" y="5286499"/>
            <a:ext cx="1026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{HRIF}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247167" y="317205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257800" y="1862470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268432" y="3430772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622522" y="320635"/>
            <a:ext cx="1877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SHRZ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TH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723168" y="4268972"/>
            <a:ext cx="587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657600" y="2819400"/>
            <a:ext cx="587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2400" baseline="-250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3657600" y="1295400"/>
            <a:ext cx="587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Yes</a:t>
            </a:r>
            <a:endParaRPr lang="en-US" sz="2400" baseline="-250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609698" y="2057400"/>
            <a:ext cx="1903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EHRZ / 4 RH</a:t>
            </a:r>
            <a:endParaRPr lang="en-US" sz="2400" baseline="-250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424551" y="3220192"/>
            <a:ext cx="2273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Bangladesh-type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regimen</a:t>
            </a:r>
            <a:endParaRPr lang="en-US" sz="2400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01880" y="676894"/>
            <a:ext cx="2754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Cascade of regimens</a:t>
            </a: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152400" y="4648200"/>
            <a:ext cx="8763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514600" y="6248400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XDR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434444" y="6230587"/>
            <a:ext cx="166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996633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“MDR-plus”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6509286" y="755072"/>
            <a:ext cx="2103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≥ 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80%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</a:t>
            </a:r>
            <a:endParaRPr lang="en-US" sz="2400" i="1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509286" y="4043548"/>
            <a:ext cx="2103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≥ 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80%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</a:t>
            </a:r>
            <a:endParaRPr lang="en-US" sz="2400" i="1" baseline="-25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6509286" y="2362200"/>
            <a:ext cx="2103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≥ 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80% effective</a:t>
            </a:r>
            <a:endParaRPr lang="en-US" sz="2400" i="1" baseline="-250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3505200" y="4800600"/>
            <a:ext cx="3429000" cy="1447800"/>
          </a:xfrm>
          <a:prstGeom prst="ellipse">
            <a:avLst/>
          </a:prstGeom>
          <a:noFill/>
          <a:ln w="254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3312238" y="225631"/>
            <a:ext cx="5396074" cy="13905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312238" y="248730"/>
            <a:ext cx="5385692" cy="1364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32509" y="2315689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Established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available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generic drugs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578" y="4866904"/>
            <a:ext cx="1166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drug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2146769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overpic7455"/>
          <p:cNvPicPr>
            <a:picLocks noChangeAspect="1" noChangeArrowheads="1"/>
          </p:cNvPicPr>
          <p:nvPr/>
        </p:nvPicPr>
        <p:blipFill rotWithShape="1">
          <a:blip r:embed="rId2"/>
          <a:srcRect l="24277" t="27463" r="63779" b="61502"/>
          <a:stretch/>
        </p:blipFill>
        <p:spPr bwMode="auto">
          <a:xfrm>
            <a:off x="7300248" y="45067"/>
            <a:ext cx="1174750" cy="153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6" descr="Img0002"/>
          <p:cNvPicPr>
            <a:picLocks noChangeAspect="1" noChangeArrowheads="1"/>
          </p:cNvPicPr>
          <p:nvPr/>
        </p:nvPicPr>
        <p:blipFill rotWithShape="1">
          <a:blip r:embed="rId3" cstate="print"/>
          <a:srcRect l="28204" t="26832" r="59634" b="50728"/>
          <a:stretch/>
        </p:blipFill>
        <p:spPr bwMode="auto">
          <a:xfrm>
            <a:off x="7232867" y="2695134"/>
            <a:ext cx="1309512" cy="155786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63" y="5170223"/>
            <a:ext cx="2184920" cy="1638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9862" y="208148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3+ SPH / 10 PH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4552" y="2613791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2 SHRZ / 6 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4719" y="3660493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2 SEHRZ / 1 ERHZ / 5 ERH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293" y="5759783"/>
            <a:ext cx="341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4+ KGZCEHPt / 5 GZCE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596777" y="1120961"/>
            <a:ext cx="0" cy="1224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596777" y="3137011"/>
            <a:ext cx="4735" cy="4504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99144" y="4263725"/>
            <a:ext cx="0" cy="12654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885256" y="1912522"/>
            <a:ext cx="4735" cy="4504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885256" y="4486388"/>
            <a:ext cx="4735" cy="4504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57209" y="215181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Isoniazid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380" y="3064237"/>
            <a:ext cx="171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Rifampicin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983" y="5713935"/>
            <a:ext cx="1897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Gatifloxacin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182001" y="1120961"/>
            <a:ext cx="0" cy="1224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182001" y="4183713"/>
            <a:ext cx="0" cy="12654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81752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3"/>
          <a:srcRect l="10071" t="8350" r="-721"/>
          <a:stretch>
            <a:fillRect/>
          </a:stretch>
        </p:blipFill>
        <p:spPr>
          <a:xfrm>
            <a:off x="0" y="285728"/>
            <a:ext cx="9090058" cy="6429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4"/>
          <p:cNvSpPr>
            <a:spLocks/>
          </p:cNvSpPr>
          <p:nvPr/>
        </p:nvSpPr>
        <p:spPr bwMode="auto">
          <a:xfrm>
            <a:off x="3303588" y="3800475"/>
            <a:ext cx="25400" cy="877888"/>
          </a:xfrm>
          <a:custGeom>
            <a:avLst/>
            <a:gdLst>
              <a:gd name="T0" fmla="*/ 25400 w 18"/>
              <a:gd name="T1" fmla="*/ 863600 h 553"/>
              <a:gd name="T2" fmla="*/ 0 w 18"/>
              <a:gd name="T3" fmla="*/ 877888 h 553"/>
              <a:gd name="T4" fmla="*/ 0 w 18"/>
              <a:gd name="T5" fmla="*/ 0 h 553"/>
              <a:gd name="T6" fmla="*/ 25400 w 18"/>
              <a:gd name="T7" fmla="*/ 14288 h 553"/>
              <a:gd name="T8" fmla="*/ 25400 w 18"/>
              <a:gd name="T9" fmla="*/ 863600 h 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553"/>
              <a:gd name="T17" fmla="*/ 18 w 18"/>
              <a:gd name="T18" fmla="*/ 553 h 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553">
                <a:moveTo>
                  <a:pt x="18" y="544"/>
                </a:moveTo>
                <a:lnTo>
                  <a:pt x="0" y="553"/>
                </a:lnTo>
                <a:lnTo>
                  <a:pt x="0" y="0"/>
                </a:lnTo>
                <a:lnTo>
                  <a:pt x="18" y="9"/>
                </a:lnTo>
                <a:lnTo>
                  <a:pt x="18" y="5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Rectangle 25"/>
          <p:cNvSpPr>
            <a:spLocks noChangeArrowheads="1"/>
          </p:cNvSpPr>
          <p:nvPr/>
        </p:nvSpPr>
        <p:spPr bwMode="auto">
          <a:xfrm>
            <a:off x="3398838" y="3867150"/>
            <a:ext cx="26987" cy="746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Freeform 26"/>
          <p:cNvSpPr>
            <a:spLocks/>
          </p:cNvSpPr>
          <p:nvPr/>
        </p:nvSpPr>
        <p:spPr bwMode="auto">
          <a:xfrm>
            <a:off x="3303588" y="4664075"/>
            <a:ext cx="554037" cy="354013"/>
          </a:xfrm>
          <a:custGeom>
            <a:avLst/>
            <a:gdLst>
              <a:gd name="T0" fmla="*/ 554037 w 379"/>
              <a:gd name="T1" fmla="*/ 331788 h 223"/>
              <a:gd name="T2" fmla="*/ 540880 w 379"/>
              <a:gd name="T3" fmla="*/ 354013 h 223"/>
              <a:gd name="T4" fmla="*/ 0 w 379"/>
              <a:gd name="T5" fmla="*/ 14288 h 223"/>
              <a:gd name="T6" fmla="*/ 26313 w 379"/>
              <a:gd name="T7" fmla="*/ 0 h 223"/>
              <a:gd name="T8" fmla="*/ 554037 w 379"/>
              <a:gd name="T9" fmla="*/ 331788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"/>
              <a:gd name="T16" fmla="*/ 0 h 223"/>
              <a:gd name="T17" fmla="*/ 379 w 37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" h="223">
                <a:moveTo>
                  <a:pt x="379" y="209"/>
                </a:moveTo>
                <a:lnTo>
                  <a:pt x="370" y="223"/>
                </a:lnTo>
                <a:lnTo>
                  <a:pt x="0" y="9"/>
                </a:lnTo>
                <a:lnTo>
                  <a:pt x="18" y="0"/>
                </a:lnTo>
                <a:lnTo>
                  <a:pt x="379" y="20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Freeform 27"/>
          <p:cNvSpPr>
            <a:spLocks/>
          </p:cNvSpPr>
          <p:nvPr/>
        </p:nvSpPr>
        <p:spPr bwMode="auto">
          <a:xfrm>
            <a:off x="4156075" y="4664075"/>
            <a:ext cx="552450" cy="352425"/>
          </a:xfrm>
          <a:custGeom>
            <a:avLst/>
            <a:gdLst>
              <a:gd name="T0" fmla="*/ 526073 w 377"/>
              <a:gd name="T1" fmla="*/ 0 h 222"/>
              <a:gd name="T2" fmla="*/ 552450 w 377"/>
              <a:gd name="T3" fmla="*/ 14288 h 222"/>
              <a:gd name="T4" fmla="*/ 13188 w 377"/>
              <a:gd name="T5" fmla="*/ 352425 h 222"/>
              <a:gd name="T6" fmla="*/ 0 w 377"/>
              <a:gd name="T7" fmla="*/ 328613 h 222"/>
              <a:gd name="T8" fmla="*/ 526073 w 377"/>
              <a:gd name="T9" fmla="*/ 0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7"/>
              <a:gd name="T16" fmla="*/ 0 h 222"/>
              <a:gd name="T17" fmla="*/ 377 w 377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7" h="222">
                <a:moveTo>
                  <a:pt x="359" y="0"/>
                </a:moveTo>
                <a:lnTo>
                  <a:pt x="377" y="9"/>
                </a:lnTo>
                <a:lnTo>
                  <a:pt x="9" y="222"/>
                </a:lnTo>
                <a:lnTo>
                  <a:pt x="0" y="207"/>
                </a:lnTo>
                <a:lnTo>
                  <a:pt x="359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Freeform 28"/>
          <p:cNvSpPr>
            <a:spLocks/>
          </p:cNvSpPr>
          <p:nvPr/>
        </p:nvSpPr>
        <p:spPr bwMode="auto">
          <a:xfrm>
            <a:off x="4108450" y="4600575"/>
            <a:ext cx="496888" cy="325438"/>
          </a:xfrm>
          <a:custGeom>
            <a:avLst/>
            <a:gdLst>
              <a:gd name="T0" fmla="*/ 483696 w 339"/>
              <a:gd name="T1" fmla="*/ 0 h 205"/>
              <a:gd name="T2" fmla="*/ 496888 w 339"/>
              <a:gd name="T3" fmla="*/ 23813 h 205"/>
              <a:gd name="T4" fmla="*/ 13192 w 339"/>
              <a:gd name="T5" fmla="*/ 325438 h 205"/>
              <a:gd name="T6" fmla="*/ 0 w 339"/>
              <a:gd name="T7" fmla="*/ 303213 h 205"/>
              <a:gd name="T8" fmla="*/ 483696 w 339"/>
              <a:gd name="T9" fmla="*/ 0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205"/>
              <a:gd name="T17" fmla="*/ 339 w 339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205">
                <a:moveTo>
                  <a:pt x="330" y="0"/>
                </a:moveTo>
                <a:lnTo>
                  <a:pt x="339" y="15"/>
                </a:lnTo>
                <a:lnTo>
                  <a:pt x="9" y="205"/>
                </a:lnTo>
                <a:lnTo>
                  <a:pt x="0" y="191"/>
                </a:lnTo>
                <a:lnTo>
                  <a:pt x="33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Freeform 29"/>
          <p:cNvSpPr>
            <a:spLocks/>
          </p:cNvSpPr>
          <p:nvPr/>
        </p:nvSpPr>
        <p:spPr bwMode="auto">
          <a:xfrm>
            <a:off x="4681538" y="3800475"/>
            <a:ext cx="26987" cy="877888"/>
          </a:xfrm>
          <a:custGeom>
            <a:avLst/>
            <a:gdLst>
              <a:gd name="T0" fmla="*/ 0 w 18"/>
              <a:gd name="T1" fmla="*/ 14288 h 553"/>
              <a:gd name="T2" fmla="*/ 26987 w 18"/>
              <a:gd name="T3" fmla="*/ 0 h 553"/>
              <a:gd name="T4" fmla="*/ 26987 w 18"/>
              <a:gd name="T5" fmla="*/ 877888 h 553"/>
              <a:gd name="T6" fmla="*/ 0 w 18"/>
              <a:gd name="T7" fmla="*/ 863600 h 553"/>
              <a:gd name="T8" fmla="*/ 0 w 18"/>
              <a:gd name="T9" fmla="*/ 14288 h 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553"/>
              <a:gd name="T17" fmla="*/ 18 w 18"/>
              <a:gd name="T18" fmla="*/ 553 h 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553">
                <a:moveTo>
                  <a:pt x="0" y="9"/>
                </a:moveTo>
                <a:lnTo>
                  <a:pt x="18" y="0"/>
                </a:lnTo>
                <a:lnTo>
                  <a:pt x="18" y="553"/>
                </a:lnTo>
                <a:lnTo>
                  <a:pt x="0" y="544"/>
                </a:lnTo>
                <a:lnTo>
                  <a:pt x="0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Freeform 30"/>
          <p:cNvSpPr>
            <a:spLocks/>
          </p:cNvSpPr>
          <p:nvPr/>
        </p:nvSpPr>
        <p:spPr bwMode="auto">
          <a:xfrm>
            <a:off x="4005263" y="3368675"/>
            <a:ext cx="703262" cy="446088"/>
          </a:xfrm>
          <a:custGeom>
            <a:avLst/>
            <a:gdLst>
              <a:gd name="T0" fmla="*/ 0 w 480"/>
              <a:gd name="T1" fmla="*/ 23813 h 281"/>
              <a:gd name="T2" fmla="*/ 0 w 480"/>
              <a:gd name="T3" fmla="*/ 9525 h 281"/>
              <a:gd name="T4" fmla="*/ 16116 w 480"/>
              <a:gd name="T5" fmla="*/ 0 h 281"/>
              <a:gd name="T6" fmla="*/ 703262 w 480"/>
              <a:gd name="T7" fmla="*/ 431800 h 281"/>
              <a:gd name="T8" fmla="*/ 676890 w 480"/>
              <a:gd name="T9" fmla="*/ 446088 h 281"/>
              <a:gd name="T10" fmla="*/ 0 w 480"/>
              <a:gd name="T11" fmla="*/ 23813 h 2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281"/>
              <a:gd name="T20" fmla="*/ 480 w 480"/>
              <a:gd name="T21" fmla="*/ 281 h 2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281">
                <a:moveTo>
                  <a:pt x="0" y="15"/>
                </a:moveTo>
                <a:lnTo>
                  <a:pt x="0" y="6"/>
                </a:lnTo>
                <a:lnTo>
                  <a:pt x="11" y="0"/>
                </a:lnTo>
                <a:lnTo>
                  <a:pt x="480" y="272"/>
                </a:lnTo>
                <a:lnTo>
                  <a:pt x="462" y="281"/>
                </a:lnTo>
                <a:lnTo>
                  <a:pt x="0" y="1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Freeform 31"/>
          <p:cNvSpPr>
            <a:spLocks/>
          </p:cNvSpPr>
          <p:nvPr/>
        </p:nvSpPr>
        <p:spPr bwMode="auto">
          <a:xfrm>
            <a:off x="3998913" y="3484563"/>
            <a:ext cx="606425" cy="393700"/>
          </a:xfrm>
          <a:custGeom>
            <a:avLst/>
            <a:gdLst>
              <a:gd name="T0" fmla="*/ 0 w 414"/>
              <a:gd name="T1" fmla="*/ 22225 h 248"/>
              <a:gd name="T2" fmla="*/ 13183 w 414"/>
              <a:gd name="T3" fmla="*/ 0 h 248"/>
              <a:gd name="T4" fmla="*/ 606425 w 414"/>
              <a:gd name="T5" fmla="*/ 371475 h 248"/>
              <a:gd name="T6" fmla="*/ 593242 w 414"/>
              <a:gd name="T7" fmla="*/ 393700 h 248"/>
              <a:gd name="T8" fmla="*/ 0 w 414"/>
              <a:gd name="T9" fmla="*/ 22225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4"/>
              <a:gd name="T16" fmla="*/ 0 h 248"/>
              <a:gd name="T17" fmla="*/ 414 w 414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4" h="248">
                <a:moveTo>
                  <a:pt x="0" y="14"/>
                </a:moveTo>
                <a:lnTo>
                  <a:pt x="9" y="0"/>
                </a:lnTo>
                <a:lnTo>
                  <a:pt x="414" y="234"/>
                </a:lnTo>
                <a:lnTo>
                  <a:pt x="405" y="248"/>
                </a:lnTo>
                <a:lnTo>
                  <a:pt x="0" y="1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Freeform 32"/>
          <p:cNvSpPr>
            <a:spLocks/>
          </p:cNvSpPr>
          <p:nvPr/>
        </p:nvSpPr>
        <p:spPr bwMode="auto">
          <a:xfrm>
            <a:off x="3303588" y="3368675"/>
            <a:ext cx="703262" cy="446088"/>
          </a:xfrm>
          <a:custGeom>
            <a:avLst/>
            <a:gdLst>
              <a:gd name="T0" fmla="*/ 690103 w 481"/>
              <a:gd name="T1" fmla="*/ 0 h 281"/>
              <a:gd name="T2" fmla="*/ 703262 w 481"/>
              <a:gd name="T3" fmla="*/ 9525 h 281"/>
              <a:gd name="T4" fmla="*/ 703262 w 481"/>
              <a:gd name="T5" fmla="*/ 23813 h 281"/>
              <a:gd name="T6" fmla="*/ 26318 w 481"/>
              <a:gd name="T7" fmla="*/ 446088 h 281"/>
              <a:gd name="T8" fmla="*/ 0 w 481"/>
              <a:gd name="T9" fmla="*/ 431800 h 281"/>
              <a:gd name="T10" fmla="*/ 690103 w 481"/>
              <a:gd name="T11" fmla="*/ 0 h 2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1"/>
              <a:gd name="T19" fmla="*/ 0 h 281"/>
              <a:gd name="T20" fmla="*/ 481 w 481"/>
              <a:gd name="T21" fmla="*/ 281 h 2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1" h="281">
                <a:moveTo>
                  <a:pt x="472" y="0"/>
                </a:moveTo>
                <a:lnTo>
                  <a:pt x="481" y="6"/>
                </a:lnTo>
                <a:lnTo>
                  <a:pt x="481" y="15"/>
                </a:lnTo>
                <a:lnTo>
                  <a:pt x="18" y="281"/>
                </a:lnTo>
                <a:lnTo>
                  <a:pt x="0" y="272"/>
                </a:lnTo>
                <a:lnTo>
                  <a:pt x="47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Freeform 33"/>
          <p:cNvSpPr>
            <a:spLocks/>
          </p:cNvSpPr>
          <p:nvPr/>
        </p:nvSpPr>
        <p:spPr bwMode="auto">
          <a:xfrm>
            <a:off x="3994150" y="2705100"/>
            <a:ext cx="26988" cy="673100"/>
          </a:xfrm>
          <a:custGeom>
            <a:avLst/>
            <a:gdLst>
              <a:gd name="T0" fmla="*/ 0 w 18"/>
              <a:gd name="T1" fmla="*/ 0 h 424"/>
              <a:gd name="T2" fmla="*/ 26988 w 18"/>
              <a:gd name="T3" fmla="*/ 0 h 424"/>
              <a:gd name="T4" fmla="*/ 26988 w 18"/>
              <a:gd name="T5" fmla="*/ 663575 h 424"/>
              <a:gd name="T6" fmla="*/ 13494 w 18"/>
              <a:gd name="T7" fmla="*/ 673100 h 424"/>
              <a:gd name="T8" fmla="*/ 0 w 18"/>
              <a:gd name="T9" fmla="*/ 663575 h 424"/>
              <a:gd name="T10" fmla="*/ 0 w 18"/>
              <a:gd name="T11" fmla="*/ 0 h 4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424"/>
              <a:gd name="T20" fmla="*/ 18 w 18"/>
              <a:gd name="T21" fmla="*/ 424 h 4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424">
                <a:moveTo>
                  <a:pt x="0" y="0"/>
                </a:moveTo>
                <a:lnTo>
                  <a:pt x="18" y="0"/>
                </a:lnTo>
                <a:lnTo>
                  <a:pt x="18" y="418"/>
                </a:lnTo>
                <a:lnTo>
                  <a:pt x="9" y="424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Freeform 34"/>
          <p:cNvSpPr>
            <a:spLocks/>
          </p:cNvSpPr>
          <p:nvPr/>
        </p:nvSpPr>
        <p:spPr bwMode="auto">
          <a:xfrm>
            <a:off x="4138613" y="2171700"/>
            <a:ext cx="401637" cy="268288"/>
          </a:xfrm>
          <a:custGeom>
            <a:avLst/>
            <a:gdLst>
              <a:gd name="T0" fmla="*/ 388493 w 275"/>
              <a:gd name="T1" fmla="*/ 0 h 169"/>
              <a:gd name="T2" fmla="*/ 401637 w 275"/>
              <a:gd name="T3" fmla="*/ 23813 h 169"/>
              <a:gd name="T4" fmla="*/ 13144 w 275"/>
              <a:gd name="T5" fmla="*/ 268288 h 169"/>
              <a:gd name="T6" fmla="*/ 0 w 275"/>
              <a:gd name="T7" fmla="*/ 244475 h 169"/>
              <a:gd name="T8" fmla="*/ 388493 w 275"/>
              <a:gd name="T9" fmla="*/ 0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169"/>
              <a:gd name="T17" fmla="*/ 275 w 275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169">
                <a:moveTo>
                  <a:pt x="266" y="0"/>
                </a:moveTo>
                <a:lnTo>
                  <a:pt x="275" y="15"/>
                </a:lnTo>
                <a:lnTo>
                  <a:pt x="9" y="169"/>
                </a:lnTo>
                <a:lnTo>
                  <a:pt x="0" y="154"/>
                </a:lnTo>
                <a:lnTo>
                  <a:pt x="26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Freeform 35"/>
          <p:cNvSpPr>
            <a:spLocks/>
          </p:cNvSpPr>
          <p:nvPr/>
        </p:nvSpPr>
        <p:spPr bwMode="auto">
          <a:xfrm>
            <a:off x="3516313" y="2057400"/>
            <a:ext cx="350837" cy="381000"/>
          </a:xfrm>
          <a:custGeom>
            <a:avLst/>
            <a:gdLst>
              <a:gd name="T0" fmla="*/ 0 w 239"/>
              <a:gd name="T1" fmla="*/ 20638 h 240"/>
              <a:gd name="T2" fmla="*/ 19083 w 239"/>
              <a:gd name="T3" fmla="*/ 0 h 240"/>
              <a:gd name="T4" fmla="*/ 350837 w 239"/>
              <a:gd name="T5" fmla="*/ 360363 h 240"/>
              <a:gd name="T6" fmla="*/ 333222 w 239"/>
              <a:gd name="T7" fmla="*/ 381000 h 240"/>
              <a:gd name="T8" fmla="*/ 0 w 239"/>
              <a:gd name="T9" fmla="*/ 20638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9"/>
              <a:gd name="T16" fmla="*/ 0 h 240"/>
              <a:gd name="T17" fmla="*/ 239 w 239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9" h="240">
                <a:moveTo>
                  <a:pt x="0" y="13"/>
                </a:moveTo>
                <a:lnTo>
                  <a:pt x="13" y="0"/>
                </a:lnTo>
                <a:lnTo>
                  <a:pt x="239" y="227"/>
                </a:lnTo>
                <a:lnTo>
                  <a:pt x="227" y="240"/>
                </a:lnTo>
                <a:lnTo>
                  <a:pt x="0" y="1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Freeform 36"/>
          <p:cNvSpPr>
            <a:spLocks/>
          </p:cNvSpPr>
          <p:nvPr/>
        </p:nvSpPr>
        <p:spPr bwMode="auto">
          <a:xfrm>
            <a:off x="3587750" y="1987550"/>
            <a:ext cx="350838" cy="379413"/>
          </a:xfrm>
          <a:custGeom>
            <a:avLst/>
            <a:gdLst>
              <a:gd name="T0" fmla="*/ 0 w 240"/>
              <a:gd name="T1" fmla="*/ 20638 h 239"/>
              <a:gd name="T2" fmla="*/ 19004 w 240"/>
              <a:gd name="T3" fmla="*/ 0 h 239"/>
              <a:gd name="T4" fmla="*/ 350838 w 240"/>
              <a:gd name="T5" fmla="*/ 360363 h 239"/>
              <a:gd name="T6" fmla="*/ 331834 w 240"/>
              <a:gd name="T7" fmla="*/ 379413 h 239"/>
              <a:gd name="T8" fmla="*/ 0 w 240"/>
              <a:gd name="T9" fmla="*/ 20638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39"/>
              <a:gd name="T17" fmla="*/ 240 w 240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39">
                <a:moveTo>
                  <a:pt x="0" y="13"/>
                </a:moveTo>
                <a:lnTo>
                  <a:pt x="13" y="0"/>
                </a:lnTo>
                <a:lnTo>
                  <a:pt x="240" y="227"/>
                </a:lnTo>
                <a:lnTo>
                  <a:pt x="227" y="239"/>
                </a:lnTo>
                <a:lnTo>
                  <a:pt x="0" y="1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Rectangle 37"/>
          <p:cNvSpPr>
            <a:spLocks noChangeArrowheads="1"/>
          </p:cNvSpPr>
          <p:nvPr/>
        </p:nvSpPr>
        <p:spPr bwMode="auto">
          <a:xfrm>
            <a:off x="3892550" y="4929188"/>
            <a:ext cx="2500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/>
              <a:t>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2" name="Rectangle 38"/>
          <p:cNvSpPr>
            <a:spLocks noChangeArrowheads="1"/>
          </p:cNvSpPr>
          <p:nvPr/>
        </p:nvSpPr>
        <p:spPr bwMode="auto">
          <a:xfrm>
            <a:off x="3892550" y="2338388"/>
            <a:ext cx="25006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/>
              <a:t>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3" name="Rectangle 39"/>
          <p:cNvSpPr>
            <a:spLocks noChangeArrowheads="1"/>
          </p:cNvSpPr>
          <p:nvPr/>
        </p:nvSpPr>
        <p:spPr bwMode="auto">
          <a:xfrm>
            <a:off x="4583113" y="1906588"/>
            <a:ext cx="11156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/>
              <a:t>NH-NH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4" name="Rectangle 40"/>
          <p:cNvSpPr>
            <a:spLocks noChangeArrowheads="1"/>
          </p:cNvSpPr>
          <p:nvPr/>
        </p:nvSpPr>
        <p:spPr bwMode="auto">
          <a:xfrm>
            <a:off x="5614988" y="2065338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5" name="Rectangle 41"/>
          <p:cNvSpPr>
            <a:spLocks noChangeArrowheads="1"/>
          </p:cNvSpPr>
          <p:nvPr/>
        </p:nvSpPr>
        <p:spPr bwMode="auto">
          <a:xfrm>
            <a:off x="3319463" y="1728788"/>
            <a:ext cx="26930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/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6" name="Rectangle 42"/>
          <p:cNvSpPr>
            <a:spLocks noChangeArrowheads="1"/>
          </p:cNvSpPr>
          <p:nvPr/>
        </p:nvSpPr>
        <p:spPr bwMode="auto">
          <a:xfrm>
            <a:off x="1406525" y="533400"/>
            <a:ext cx="63863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/>
              <a:t>Chemical Structure of Isoniazid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97" name="Rectangle 43"/>
          <p:cNvSpPr>
            <a:spLocks noChangeArrowheads="1"/>
          </p:cNvSpPr>
          <p:nvPr/>
        </p:nvSpPr>
        <p:spPr bwMode="auto">
          <a:xfrm>
            <a:off x="304800" y="6019800"/>
            <a:ext cx="87716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i="1"/>
              <a:t>Meyer H, Mally J.  Monatshefte Chemie 1912;33:393-414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>
            <a:off x="3935413" y="901700"/>
            <a:ext cx="9525" cy="314325"/>
          </a:xfrm>
          <a:custGeom>
            <a:avLst/>
            <a:gdLst>
              <a:gd name="T0" fmla="*/ 9525 w 13"/>
              <a:gd name="T1" fmla="*/ 309550 h 395"/>
              <a:gd name="T2" fmla="*/ 0 w 13"/>
              <a:gd name="T3" fmla="*/ 314325 h 395"/>
              <a:gd name="T4" fmla="*/ 0 w 13"/>
              <a:gd name="T5" fmla="*/ 0 h 395"/>
              <a:gd name="T6" fmla="*/ 9525 w 13"/>
              <a:gd name="T7" fmla="*/ 5570 h 395"/>
              <a:gd name="T8" fmla="*/ 9525 w 13"/>
              <a:gd name="T9" fmla="*/ 309550 h 3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395"/>
              <a:gd name="T17" fmla="*/ 13 w 13"/>
              <a:gd name="T18" fmla="*/ 395 h 3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395">
                <a:moveTo>
                  <a:pt x="13" y="389"/>
                </a:moveTo>
                <a:lnTo>
                  <a:pt x="0" y="395"/>
                </a:lnTo>
                <a:lnTo>
                  <a:pt x="0" y="0"/>
                </a:lnTo>
                <a:lnTo>
                  <a:pt x="13" y="7"/>
                </a:lnTo>
                <a:lnTo>
                  <a:pt x="13" y="3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71925" y="925513"/>
            <a:ext cx="11113" cy="266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3935413" y="1209675"/>
            <a:ext cx="214312" cy="127000"/>
          </a:xfrm>
          <a:custGeom>
            <a:avLst/>
            <a:gdLst>
              <a:gd name="T0" fmla="*/ 214312 w 271"/>
              <a:gd name="T1" fmla="*/ 119013 h 159"/>
              <a:gd name="T2" fmla="*/ 208776 w 271"/>
              <a:gd name="T3" fmla="*/ 127000 h 159"/>
              <a:gd name="T4" fmla="*/ 0 w 271"/>
              <a:gd name="T5" fmla="*/ 4792 h 159"/>
              <a:gd name="T6" fmla="*/ 10281 w 271"/>
              <a:gd name="T7" fmla="*/ 0 h 159"/>
              <a:gd name="T8" fmla="*/ 214312 w 271"/>
              <a:gd name="T9" fmla="*/ 119013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1"/>
              <a:gd name="T16" fmla="*/ 0 h 159"/>
              <a:gd name="T17" fmla="*/ 271 w 27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1" h="159">
                <a:moveTo>
                  <a:pt x="271" y="149"/>
                </a:moveTo>
                <a:lnTo>
                  <a:pt x="264" y="159"/>
                </a:lnTo>
                <a:lnTo>
                  <a:pt x="0" y="6"/>
                </a:lnTo>
                <a:lnTo>
                  <a:pt x="13" y="0"/>
                </a:lnTo>
                <a:lnTo>
                  <a:pt x="271" y="14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4265613" y="1209675"/>
            <a:ext cx="214312" cy="127000"/>
          </a:xfrm>
          <a:custGeom>
            <a:avLst/>
            <a:gdLst>
              <a:gd name="T0" fmla="*/ 203993 w 270"/>
              <a:gd name="T1" fmla="*/ 0 h 158"/>
              <a:gd name="T2" fmla="*/ 214312 w 270"/>
              <a:gd name="T3" fmla="*/ 4823 h 158"/>
              <a:gd name="T4" fmla="*/ 5556 w 270"/>
              <a:gd name="T5" fmla="*/ 127000 h 158"/>
              <a:gd name="T6" fmla="*/ 0 w 270"/>
              <a:gd name="T7" fmla="*/ 118962 h 158"/>
              <a:gd name="T8" fmla="*/ 203993 w 270"/>
              <a:gd name="T9" fmla="*/ 0 h 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"/>
              <a:gd name="T16" fmla="*/ 0 h 158"/>
              <a:gd name="T17" fmla="*/ 270 w 270"/>
              <a:gd name="T18" fmla="*/ 158 h 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" h="158">
                <a:moveTo>
                  <a:pt x="257" y="0"/>
                </a:moveTo>
                <a:lnTo>
                  <a:pt x="270" y="6"/>
                </a:lnTo>
                <a:lnTo>
                  <a:pt x="7" y="158"/>
                </a:lnTo>
                <a:lnTo>
                  <a:pt x="0" y="148"/>
                </a:lnTo>
                <a:lnTo>
                  <a:pt x="25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246563" y="1187450"/>
            <a:ext cx="193675" cy="115888"/>
          </a:xfrm>
          <a:custGeom>
            <a:avLst/>
            <a:gdLst>
              <a:gd name="T0" fmla="*/ 188873 w 242"/>
              <a:gd name="T1" fmla="*/ 0 h 147"/>
              <a:gd name="T2" fmla="*/ 193675 w 242"/>
              <a:gd name="T3" fmla="*/ 8672 h 147"/>
              <a:gd name="T4" fmla="*/ 4802 w 242"/>
              <a:gd name="T5" fmla="*/ 115888 h 147"/>
              <a:gd name="T6" fmla="*/ 0 w 242"/>
              <a:gd name="T7" fmla="*/ 108004 h 147"/>
              <a:gd name="T8" fmla="*/ 188873 w 242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2"/>
              <a:gd name="T16" fmla="*/ 0 h 147"/>
              <a:gd name="T17" fmla="*/ 242 w 242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2" h="147">
                <a:moveTo>
                  <a:pt x="236" y="0"/>
                </a:moveTo>
                <a:lnTo>
                  <a:pt x="242" y="11"/>
                </a:lnTo>
                <a:lnTo>
                  <a:pt x="6" y="147"/>
                </a:lnTo>
                <a:lnTo>
                  <a:pt x="0" y="137"/>
                </a:lnTo>
                <a:lnTo>
                  <a:pt x="23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468813" y="901700"/>
            <a:ext cx="11112" cy="314325"/>
          </a:xfrm>
          <a:custGeom>
            <a:avLst/>
            <a:gdLst>
              <a:gd name="T0" fmla="*/ 0 w 13"/>
              <a:gd name="T1" fmla="*/ 5570 h 395"/>
              <a:gd name="T2" fmla="*/ 11112 w 13"/>
              <a:gd name="T3" fmla="*/ 0 h 395"/>
              <a:gd name="T4" fmla="*/ 11112 w 13"/>
              <a:gd name="T5" fmla="*/ 314325 h 395"/>
              <a:gd name="T6" fmla="*/ 0 w 13"/>
              <a:gd name="T7" fmla="*/ 309550 h 395"/>
              <a:gd name="T8" fmla="*/ 0 w 13"/>
              <a:gd name="T9" fmla="*/ 5570 h 3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395"/>
              <a:gd name="T17" fmla="*/ 13 w 13"/>
              <a:gd name="T18" fmla="*/ 395 h 3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395">
                <a:moveTo>
                  <a:pt x="0" y="7"/>
                </a:moveTo>
                <a:lnTo>
                  <a:pt x="13" y="0"/>
                </a:lnTo>
                <a:lnTo>
                  <a:pt x="13" y="395"/>
                </a:lnTo>
                <a:lnTo>
                  <a:pt x="0" y="389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4206875" y="747713"/>
            <a:ext cx="273050" cy="158750"/>
          </a:xfrm>
          <a:custGeom>
            <a:avLst/>
            <a:gdLst>
              <a:gd name="T0" fmla="*/ 0 w 344"/>
              <a:gd name="T1" fmla="*/ 7898 h 201"/>
              <a:gd name="T2" fmla="*/ 0 w 344"/>
              <a:gd name="T3" fmla="*/ 3159 h 201"/>
              <a:gd name="T4" fmla="*/ 6350 w 344"/>
              <a:gd name="T5" fmla="*/ 0 h 201"/>
              <a:gd name="T6" fmla="*/ 273050 w 344"/>
              <a:gd name="T7" fmla="*/ 153221 h 201"/>
              <a:gd name="T8" fmla="*/ 262731 w 344"/>
              <a:gd name="T9" fmla="*/ 158750 h 201"/>
              <a:gd name="T10" fmla="*/ 0 w 344"/>
              <a:gd name="T11" fmla="*/ 7898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4"/>
              <a:gd name="T19" fmla="*/ 0 h 201"/>
              <a:gd name="T20" fmla="*/ 344 w 344"/>
              <a:gd name="T21" fmla="*/ 201 h 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4" h="201">
                <a:moveTo>
                  <a:pt x="0" y="10"/>
                </a:moveTo>
                <a:lnTo>
                  <a:pt x="0" y="4"/>
                </a:lnTo>
                <a:lnTo>
                  <a:pt x="8" y="0"/>
                </a:lnTo>
                <a:lnTo>
                  <a:pt x="344" y="194"/>
                </a:lnTo>
                <a:lnTo>
                  <a:pt x="331" y="201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4205288" y="788988"/>
            <a:ext cx="234950" cy="141287"/>
          </a:xfrm>
          <a:custGeom>
            <a:avLst/>
            <a:gdLst>
              <a:gd name="T0" fmla="*/ 0 w 295"/>
              <a:gd name="T1" fmla="*/ 7982 h 177"/>
              <a:gd name="T2" fmla="*/ 4779 w 295"/>
              <a:gd name="T3" fmla="*/ 0 h 177"/>
              <a:gd name="T4" fmla="*/ 234950 w 295"/>
              <a:gd name="T5" fmla="*/ 133305 h 177"/>
              <a:gd name="T6" fmla="*/ 230171 w 295"/>
              <a:gd name="T7" fmla="*/ 141287 h 177"/>
              <a:gd name="T8" fmla="*/ 0 w 295"/>
              <a:gd name="T9" fmla="*/ 7982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177"/>
              <a:gd name="T17" fmla="*/ 295 w 295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177">
                <a:moveTo>
                  <a:pt x="0" y="10"/>
                </a:moveTo>
                <a:lnTo>
                  <a:pt x="6" y="0"/>
                </a:lnTo>
                <a:lnTo>
                  <a:pt x="295" y="167"/>
                </a:lnTo>
                <a:lnTo>
                  <a:pt x="289" y="177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3935413" y="747713"/>
            <a:ext cx="273050" cy="158750"/>
          </a:xfrm>
          <a:custGeom>
            <a:avLst/>
            <a:gdLst>
              <a:gd name="T0" fmla="*/ 268274 w 343"/>
              <a:gd name="T1" fmla="*/ 0 h 201"/>
              <a:gd name="T2" fmla="*/ 273050 w 343"/>
              <a:gd name="T3" fmla="*/ 3159 h 201"/>
              <a:gd name="T4" fmla="*/ 273050 w 343"/>
              <a:gd name="T5" fmla="*/ 7898 h 201"/>
              <a:gd name="T6" fmla="*/ 10349 w 343"/>
              <a:gd name="T7" fmla="*/ 158750 h 201"/>
              <a:gd name="T8" fmla="*/ 0 w 343"/>
              <a:gd name="T9" fmla="*/ 153221 h 201"/>
              <a:gd name="T10" fmla="*/ 268274 w 343"/>
              <a:gd name="T11" fmla="*/ 0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3"/>
              <a:gd name="T19" fmla="*/ 0 h 201"/>
              <a:gd name="T20" fmla="*/ 343 w 343"/>
              <a:gd name="T21" fmla="*/ 201 h 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3" h="201">
                <a:moveTo>
                  <a:pt x="337" y="0"/>
                </a:moveTo>
                <a:lnTo>
                  <a:pt x="343" y="4"/>
                </a:lnTo>
                <a:lnTo>
                  <a:pt x="343" y="10"/>
                </a:lnTo>
                <a:lnTo>
                  <a:pt x="13" y="201"/>
                </a:lnTo>
                <a:lnTo>
                  <a:pt x="0" y="194"/>
                </a:lnTo>
                <a:lnTo>
                  <a:pt x="3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4202113" y="509588"/>
            <a:ext cx="11112" cy="241300"/>
          </a:xfrm>
          <a:custGeom>
            <a:avLst/>
            <a:gdLst>
              <a:gd name="T0" fmla="*/ 0 w 13"/>
              <a:gd name="T1" fmla="*/ 0 h 304"/>
              <a:gd name="T2" fmla="*/ 11112 w 13"/>
              <a:gd name="T3" fmla="*/ 0 h 304"/>
              <a:gd name="T4" fmla="*/ 11112 w 13"/>
              <a:gd name="T5" fmla="*/ 238125 h 304"/>
              <a:gd name="T6" fmla="*/ 5129 w 13"/>
              <a:gd name="T7" fmla="*/ 241300 h 304"/>
              <a:gd name="T8" fmla="*/ 0 w 13"/>
              <a:gd name="T9" fmla="*/ 238125 h 304"/>
              <a:gd name="T10" fmla="*/ 0 w 13"/>
              <a:gd name="T11" fmla="*/ 0 h 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304"/>
              <a:gd name="T20" fmla="*/ 13 w 13"/>
              <a:gd name="T21" fmla="*/ 304 h 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304">
                <a:moveTo>
                  <a:pt x="0" y="0"/>
                </a:moveTo>
                <a:lnTo>
                  <a:pt x="13" y="0"/>
                </a:lnTo>
                <a:lnTo>
                  <a:pt x="13" y="300"/>
                </a:lnTo>
                <a:lnTo>
                  <a:pt x="6" y="304"/>
                </a:lnTo>
                <a:lnTo>
                  <a:pt x="0" y="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4259263" y="319088"/>
            <a:ext cx="155575" cy="96837"/>
          </a:xfrm>
          <a:custGeom>
            <a:avLst/>
            <a:gdLst>
              <a:gd name="T0" fmla="*/ 150837 w 197"/>
              <a:gd name="T1" fmla="*/ 0 h 120"/>
              <a:gd name="T2" fmla="*/ 155575 w 197"/>
              <a:gd name="T3" fmla="*/ 8070 h 120"/>
              <a:gd name="T4" fmla="*/ 4738 w 197"/>
              <a:gd name="T5" fmla="*/ 96837 h 120"/>
              <a:gd name="T6" fmla="*/ 0 w 197"/>
              <a:gd name="T7" fmla="*/ 88767 h 120"/>
              <a:gd name="T8" fmla="*/ 150837 w 197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20"/>
              <a:gd name="T17" fmla="*/ 197 w 197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20">
                <a:moveTo>
                  <a:pt x="191" y="0"/>
                </a:moveTo>
                <a:lnTo>
                  <a:pt x="197" y="10"/>
                </a:lnTo>
                <a:lnTo>
                  <a:pt x="6" y="120"/>
                </a:lnTo>
                <a:lnTo>
                  <a:pt x="0" y="110"/>
                </a:lnTo>
                <a:lnTo>
                  <a:pt x="19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4019550" y="279400"/>
            <a:ext cx="136525" cy="136525"/>
          </a:xfrm>
          <a:custGeom>
            <a:avLst/>
            <a:gdLst>
              <a:gd name="T0" fmla="*/ 0 w 171"/>
              <a:gd name="T1" fmla="*/ 7186 h 171"/>
              <a:gd name="T2" fmla="*/ 7186 w 171"/>
              <a:gd name="T3" fmla="*/ 0 h 171"/>
              <a:gd name="T4" fmla="*/ 136525 w 171"/>
              <a:gd name="T5" fmla="*/ 129339 h 171"/>
              <a:gd name="T6" fmla="*/ 129339 w 171"/>
              <a:gd name="T7" fmla="*/ 136525 h 171"/>
              <a:gd name="T8" fmla="*/ 0 w 171"/>
              <a:gd name="T9" fmla="*/ 7186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71"/>
              <a:gd name="T17" fmla="*/ 171 w 17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71">
                <a:moveTo>
                  <a:pt x="0" y="9"/>
                </a:moveTo>
                <a:lnTo>
                  <a:pt x="9" y="0"/>
                </a:lnTo>
                <a:lnTo>
                  <a:pt x="171" y="162"/>
                </a:lnTo>
                <a:lnTo>
                  <a:pt x="162" y="17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4044950" y="254000"/>
            <a:ext cx="138113" cy="134938"/>
          </a:xfrm>
          <a:custGeom>
            <a:avLst/>
            <a:gdLst>
              <a:gd name="T0" fmla="*/ 0 w 171"/>
              <a:gd name="T1" fmla="*/ 7102 h 171"/>
              <a:gd name="T2" fmla="*/ 7269 w 171"/>
              <a:gd name="T3" fmla="*/ 0 h 171"/>
              <a:gd name="T4" fmla="*/ 138113 w 171"/>
              <a:gd name="T5" fmla="*/ 127836 h 171"/>
              <a:gd name="T6" fmla="*/ 130844 w 171"/>
              <a:gd name="T7" fmla="*/ 134938 h 171"/>
              <a:gd name="T8" fmla="*/ 0 w 171"/>
              <a:gd name="T9" fmla="*/ 7102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171"/>
              <a:gd name="T17" fmla="*/ 171 w 171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171">
                <a:moveTo>
                  <a:pt x="0" y="9"/>
                </a:moveTo>
                <a:lnTo>
                  <a:pt x="9" y="0"/>
                </a:lnTo>
                <a:lnTo>
                  <a:pt x="171" y="162"/>
                </a:lnTo>
                <a:lnTo>
                  <a:pt x="162" y="17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4164013" y="1304925"/>
            <a:ext cx="929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dirty="0"/>
              <a:t>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4164013" y="379413"/>
            <a:ext cx="929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dirty="0"/>
              <a:t>C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4430713" y="225425"/>
            <a:ext cx="4151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/>
              <a:t>NH-NH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4832350" y="282575"/>
            <a:ext cx="49694" cy="107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/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3941763" y="161925"/>
            <a:ext cx="993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dirty="0"/>
              <a:t>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838200" y="1752600"/>
            <a:ext cx="6781800" cy="49530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>
              <a:latin typeface="Times New Roman" pitchFamily="18" charset="0"/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191000" y="1524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Rectangle 22" descr="Wide upward diagonal"/>
          <p:cNvSpPr>
            <a:spLocks noChangeArrowheads="1"/>
          </p:cNvSpPr>
          <p:nvPr/>
        </p:nvSpPr>
        <p:spPr bwMode="auto">
          <a:xfrm>
            <a:off x="3886200" y="1524000"/>
            <a:ext cx="152400" cy="533400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A04F0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Rectangle 23" descr="Wide upward diagonal"/>
          <p:cNvSpPr>
            <a:spLocks noChangeArrowheads="1"/>
          </p:cNvSpPr>
          <p:nvPr/>
        </p:nvSpPr>
        <p:spPr bwMode="auto">
          <a:xfrm>
            <a:off x="4343400" y="1524000"/>
            <a:ext cx="152400" cy="533400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0A04F0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3505200" y="2209800"/>
            <a:ext cx="1371600" cy="762000"/>
          </a:xfrm>
          <a:prstGeom prst="flowChartAlternateProcess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KatG</a:t>
            </a:r>
          </a:p>
          <a:p>
            <a:pPr algn="ctr" eaLnBrk="1" hangingPunct="1"/>
            <a:r>
              <a:rPr lang="en-US" sz="1600"/>
              <a:t>activation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4191000" y="3048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Oval 26"/>
          <p:cNvSpPr>
            <a:spLocks noChangeArrowheads="1"/>
          </p:cNvSpPr>
          <p:nvPr/>
        </p:nvSpPr>
        <p:spPr bwMode="auto">
          <a:xfrm>
            <a:off x="3276600" y="3581400"/>
            <a:ext cx="1905000" cy="9144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Reactive oxygen/</a:t>
            </a:r>
          </a:p>
          <a:p>
            <a:pPr algn="ctr" eaLnBrk="1" hangingPunct="1"/>
            <a:r>
              <a:rPr lang="en-US" sz="1600"/>
              <a:t>organic radicals</a:t>
            </a: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4191000" y="4572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3276600" y="5105400"/>
            <a:ext cx="1828800" cy="3810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/>
              <a:t>Multiple targets</a:t>
            </a:r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41910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046413" y="6019800"/>
            <a:ext cx="2192337" cy="581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Mycolic acid synthesis</a:t>
            </a:r>
          </a:p>
          <a:p>
            <a:pPr algn="ctr" eaLnBrk="1" hangingPunct="1"/>
            <a:r>
              <a:rPr lang="en-US" sz="1600"/>
              <a:t>InhA, KasA</a:t>
            </a: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H="1">
            <a:off x="2667000" y="5562600"/>
            <a:ext cx="533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181600" y="5562600"/>
            <a:ext cx="4572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1752600" y="5715000"/>
            <a:ext cx="1516634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DNA damage?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4953000" y="5715000"/>
            <a:ext cx="1835759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NAD metabolism?</a:t>
            </a: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6003925" y="3489325"/>
            <a:ext cx="1255472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Antagonists</a:t>
            </a: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6324600" y="4191000"/>
            <a:ext cx="809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NAT?</a:t>
            </a:r>
          </a:p>
          <a:p>
            <a:pPr eaLnBrk="1" hangingPunct="1"/>
            <a:r>
              <a:rPr lang="en-US" sz="1600"/>
              <a:t>AhpC?</a:t>
            </a:r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1127125" y="3870325"/>
            <a:ext cx="693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Efflux</a:t>
            </a: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1905000" y="4038600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H="1">
            <a:off x="5410200" y="4038600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632325" y="822325"/>
            <a:ext cx="992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Isoniazid</a:t>
            </a: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4648200" y="1371600"/>
            <a:ext cx="1718227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Passive diffusion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617074" y="6340475"/>
            <a:ext cx="3526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400" i="1"/>
              <a:t>Zhang Y, et al.  In: Hatfull GF, et al.</a:t>
            </a:r>
          </a:p>
          <a:p>
            <a:pPr algn="r" eaLnBrk="1" hangingPunct="1"/>
            <a:r>
              <a:rPr lang="en-US" sz="1400" i="1"/>
              <a:t>Molecular Genetics of Mycobacteria, 2000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0" y="381000"/>
            <a:ext cx="3877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Model of Isoniazid Action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3F3FF"/>
      </a:lt1>
      <a:dk2>
        <a:srgbClr val="FFFFFF"/>
      </a:dk2>
      <a:lt2>
        <a:srgbClr val="54A8FF"/>
      </a:lt2>
      <a:accent1>
        <a:srgbClr val="A8FFFF"/>
      </a:accent1>
      <a:accent2>
        <a:srgbClr val="00A8A8"/>
      </a:accent2>
      <a:accent3>
        <a:srgbClr val="F8F8FF"/>
      </a:accent3>
      <a:accent4>
        <a:srgbClr val="000000"/>
      </a:accent4>
      <a:accent5>
        <a:srgbClr val="D1FFFF"/>
      </a:accent5>
      <a:accent6>
        <a:srgbClr val="009898"/>
      </a:accent6>
      <a:hlink>
        <a:srgbClr val="0054A8"/>
      </a:hlink>
      <a:folHlink>
        <a:srgbClr val="FFFFA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3F3FF"/>
      </a:lt1>
      <a:dk2>
        <a:srgbClr val="FFFFFF"/>
      </a:dk2>
      <a:lt2>
        <a:srgbClr val="54A8FF"/>
      </a:lt2>
      <a:accent1>
        <a:srgbClr val="A8FFFF"/>
      </a:accent1>
      <a:accent2>
        <a:srgbClr val="00A8A8"/>
      </a:accent2>
      <a:accent3>
        <a:srgbClr val="F8F8FF"/>
      </a:accent3>
      <a:accent4>
        <a:srgbClr val="000000"/>
      </a:accent4>
      <a:accent5>
        <a:srgbClr val="D1FFFF"/>
      </a:accent5>
      <a:accent6>
        <a:srgbClr val="009898"/>
      </a:accent6>
      <a:hlink>
        <a:srgbClr val="0054A8"/>
      </a:hlink>
      <a:folHlink>
        <a:srgbClr val="FFFFA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1888</Words>
  <Application>Microsoft Office PowerPoint</Application>
  <PresentationFormat>On-screen Show (4:3)</PresentationFormat>
  <Paragraphs>624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Bookman Old Style</vt:lpstr>
      <vt:lpstr>Calibri</vt:lpstr>
      <vt:lpstr>Calibri Light</vt:lpstr>
      <vt:lpstr>Times New Roman</vt:lpstr>
      <vt:lpstr>Default Design</vt:lpstr>
      <vt:lpstr>Office Theme</vt:lpstr>
      <vt:lpstr>2_Office Theme</vt:lpstr>
      <vt:lpstr>3_Default Design</vt:lpstr>
      <vt:lpstr>1_Office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Hans L. Rieder</dc:creator>
  <cp:lastModifiedBy>Hans Rieder</cp:lastModifiedBy>
  <cp:revision>410</cp:revision>
  <cp:lastPrinted>2000-08-05T11:12:48Z</cp:lastPrinted>
  <dcterms:created xsi:type="dcterms:W3CDTF">2000-07-22T08:37:56Z</dcterms:created>
  <dcterms:modified xsi:type="dcterms:W3CDTF">2019-04-02T08:01:36Z</dcterms:modified>
</cp:coreProperties>
</file>