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585" r:id="rId2"/>
    <p:sldId id="586" r:id="rId3"/>
    <p:sldId id="587" r:id="rId4"/>
    <p:sldId id="588" r:id="rId5"/>
    <p:sldId id="589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97" r:id="rId14"/>
    <p:sldId id="598" r:id="rId15"/>
    <p:sldId id="599" r:id="rId16"/>
    <p:sldId id="600" r:id="rId17"/>
    <p:sldId id="615" r:id="rId18"/>
    <p:sldId id="697" r:id="rId19"/>
    <p:sldId id="698" r:id="rId20"/>
    <p:sldId id="699" r:id="rId21"/>
    <p:sldId id="700" r:id="rId22"/>
    <p:sldId id="701" r:id="rId23"/>
    <p:sldId id="702" r:id="rId24"/>
    <p:sldId id="703" r:id="rId25"/>
    <p:sldId id="704" r:id="rId26"/>
    <p:sldId id="705" r:id="rId27"/>
    <p:sldId id="611" r:id="rId28"/>
    <p:sldId id="612" r:id="rId29"/>
    <p:sldId id="613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FFFF"/>
    <a:srgbClr val="FF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92" autoAdjust="0"/>
    <p:restoredTop sz="95310" autoAdjust="0"/>
  </p:normalViewPr>
  <p:slideViewPr>
    <p:cSldViewPr snapToGrid="0">
      <p:cViewPr varScale="1">
        <p:scale>
          <a:sx n="64" d="100"/>
          <a:sy n="64" d="100"/>
        </p:scale>
        <p:origin x="90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0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0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0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611F65E-4090-40E4-BB93-93282FA58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0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BF8A74-B698-4415-9ACB-1919DA74C165}" type="slidenum">
              <a:rPr lang="en-US"/>
              <a:pPr/>
              <a:t>1</a:t>
            </a:fld>
            <a:endParaRPr lang="en-US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8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8A5A3-E007-4F52-B70E-7CB1FA5D3381}" type="slidenum">
              <a:rPr lang="en-US"/>
              <a:pPr/>
              <a:t>10</a:t>
            </a:fld>
            <a:endParaRPr lang="en-US"/>
          </a:p>
        </p:txBody>
      </p:sp>
      <p:sp>
        <p:nvSpPr>
          <p:cNvPr id="65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26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D394D-C2B7-4FBC-B433-89149BE4FA50}" type="slidenum">
              <a:rPr lang="en-US"/>
              <a:pPr/>
              <a:t>11</a:t>
            </a:fld>
            <a:endParaRPr 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33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20F822-5EC5-4069-8438-5150C50A813B}" type="slidenum">
              <a:rPr lang="en-US"/>
              <a:pPr/>
              <a:t>12</a:t>
            </a:fld>
            <a:endParaRPr lang="en-US"/>
          </a:p>
        </p:txBody>
      </p:sp>
      <p:sp>
        <p:nvSpPr>
          <p:cNvPr id="66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71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C5A87-CF88-49B0-B5E6-977F2B4345FA}" type="slidenum">
              <a:rPr lang="en-US"/>
              <a:pPr/>
              <a:t>13</a:t>
            </a:fld>
            <a:endParaRPr lang="en-US"/>
          </a:p>
        </p:txBody>
      </p:sp>
      <p:sp>
        <p:nvSpPr>
          <p:cNvPr id="66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50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74F4A1-F971-4BAC-9160-84F8CA6AEB2D}" type="slidenum">
              <a:rPr lang="en-US"/>
              <a:pPr/>
              <a:t>14</a:t>
            </a:fld>
            <a:endParaRPr lang="en-US"/>
          </a:p>
        </p:txBody>
      </p:sp>
      <p:sp>
        <p:nvSpPr>
          <p:cNvPr id="66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35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7B1AB-67AA-4801-8516-030E3225F87A}" type="slidenum">
              <a:rPr lang="en-US"/>
              <a:pPr/>
              <a:t>15</a:t>
            </a:fld>
            <a:endParaRPr lang="en-US"/>
          </a:p>
        </p:txBody>
      </p:sp>
      <p:sp>
        <p:nvSpPr>
          <p:cNvPr id="66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22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70696-D418-4C4A-8716-4D980BB878D5}" type="slidenum">
              <a:rPr lang="en-US"/>
              <a:pPr/>
              <a:t>16</a:t>
            </a:fld>
            <a:endParaRPr lang="en-US"/>
          </a:p>
        </p:txBody>
      </p:sp>
      <p:sp>
        <p:nvSpPr>
          <p:cNvPr id="67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5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17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199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18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9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19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EF4AC-2ADA-4500-9876-55680BF797A4}" type="slidenum">
              <a:rPr lang="en-US"/>
              <a:pPr/>
              <a:t>2</a:t>
            </a:fld>
            <a:endParaRPr lang="en-US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355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20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69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21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885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22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242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23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8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24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68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25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729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07CC9-C520-4353-B722-52684DFC4206}" type="slidenum">
              <a:rPr lang="en-US"/>
              <a:pPr/>
              <a:t>26</a:t>
            </a:fld>
            <a:endParaRPr lang="en-US"/>
          </a:p>
        </p:txBody>
      </p:sp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933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7BD15-3314-4CC3-803B-781264198AB1}" type="slidenum">
              <a:rPr lang="en-US"/>
              <a:pPr/>
              <a:t>27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299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4D5A9-3831-41D1-B6F3-1CC7DB972CD6}" type="slidenum">
              <a:rPr lang="en-US"/>
              <a:pPr/>
              <a:t>28</a:t>
            </a:fld>
            <a:endParaRPr lang="en-US"/>
          </a:p>
        </p:txBody>
      </p:sp>
      <p:sp>
        <p:nvSpPr>
          <p:cNvPr id="69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552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E00D33-E2CB-474C-9F4C-8206F5145F5F}" type="slidenum">
              <a:rPr lang="en-US"/>
              <a:pPr/>
              <a:t>29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712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E51775-7020-440D-A704-0072A6B3A301}" type="slidenum">
              <a:rPr lang="en-US"/>
              <a:pPr/>
              <a:t>3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8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0A37E-F4D1-439A-84E6-5DDFE5B19517}" type="slidenum">
              <a:rPr lang="en-US"/>
              <a:pPr/>
              <a:t>4</a:t>
            </a:fld>
            <a:endParaRPr lang="en-US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31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CDEE8E-216B-4C98-9DB2-33E5536FC1C5}" type="slidenum">
              <a:rPr lang="en-US"/>
              <a:pPr/>
              <a:t>5</a:t>
            </a:fld>
            <a:endParaRPr lang="en-US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87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91C70B-B537-4DE5-AD48-015A8E2C86E3}" type="slidenum">
              <a:rPr lang="en-US"/>
              <a:pPr/>
              <a:t>6</a:t>
            </a:fld>
            <a:endParaRPr lang="en-US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1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C2C5A-DE94-4C4A-81AA-405C82890386}" type="slidenum">
              <a:rPr lang="en-US"/>
              <a:pPr/>
              <a:t>7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596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5B7C75-AA5E-4243-B659-0780564EE14B}" type="slidenum">
              <a:rPr lang="en-US"/>
              <a:pPr/>
              <a:t>8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72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78206-40C2-4CFB-8A26-A02C26B37C34}" type="slidenum">
              <a:rPr lang="en-US"/>
              <a:pPr/>
              <a:t>9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0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3F746-FBE6-4749-BC22-0858015B3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2DF45-5C3D-4E6E-95F9-0DB775D3B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284B9-DFC8-438C-A228-3C4C89EDB8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B08BB-1E22-427D-BD20-91D712B9E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E9C5D-2EAD-4A1A-B02F-A7F8EE37B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4996A-7344-40C9-B302-5A1B8CE96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A4E0D-1BE4-4640-9913-59C63CF45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D7FA1-AB9C-4C0D-9EE2-EF9A0A8534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3665D-DA7E-4246-AB57-3DB291A635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844B6-4F49-4C94-9AA6-C2620E9E6E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5D07E-2541-4D45-B0B8-94E1DCE0B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535C9E7-D673-4CD7-9C46-5CABC5D5C2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000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8836"/>
              </p:ext>
            </p:extLst>
          </p:nvPr>
        </p:nvGraphicFramePr>
        <p:xfrm>
          <a:off x="381000" y="990600"/>
          <a:ext cx="8305800" cy="4648200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Introduction to the definitions of some epidemiologic terms</a:t>
                      </a:r>
                      <a:endParaRPr kumimoji="0" lang="en-GB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4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Antwerp, 28 January 2020</a:t>
                      </a: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Hans L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Rieder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8434" name="Group 2"/>
          <p:cNvGraphicFramePr>
            <a:graphicFrameLocks noGrp="1"/>
          </p:cNvGraphicFramePr>
          <p:nvPr/>
        </p:nvGraphicFramePr>
        <p:xfrm>
          <a:off x="0" y="152400"/>
          <a:ext cx="9144000" cy="5273666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47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Protection from Tuberculosis by BCG 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Adolescents in the United Kingdom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Tuberculosis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Person-yrs of observation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19,415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12,867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32,282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0482" name="Group 2"/>
          <p:cNvGraphicFramePr>
            <a:graphicFrameLocks noGrp="1"/>
          </p:cNvGraphicFramePr>
          <p:nvPr/>
        </p:nvGraphicFramePr>
        <p:xfrm>
          <a:off x="0" y="214290"/>
          <a:ext cx="9144000" cy="6485447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9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Protection from Tuberculosis by BCG in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Adolescents in the United Kingdom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Tuberculosis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Person-yrs of observation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19,415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12,867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32,282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 among the exposed: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88/19,415=0.0045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 among the non-exposed: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248/12,867=0.0193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 ratio (“relative risk”):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0.0045/0.0193=0.24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2530" name="Group 2"/>
          <p:cNvGraphicFramePr>
            <a:graphicFrameLocks noGrp="1"/>
          </p:cNvGraphicFramePr>
          <p:nvPr/>
        </p:nvGraphicFramePr>
        <p:xfrm>
          <a:off x="142844" y="571480"/>
          <a:ext cx="8763000" cy="5845807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of a Retrospective Study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Exposure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Case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Odds of exposure among cases: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/ c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Odds of exposure among controls: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 / 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odds (odds ratio):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 * d) / (b * c)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4578" name="Group 2"/>
          <p:cNvGraphicFramePr>
            <a:graphicFrameLocks noGrp="1"/>
          </p:cNvGraphicFramePr>
          <p:nvPr/>
        </p:nvGraphicFramePr>
        <p:xfrm>
          <a:off x="0" y="500042"/>
          <a:ext cx="9144000" cy="5140338"/>
        </p:xfrm>
        <a:graphic>
          <a:graphicData uri="http://schemas.openxmlformats.org/drawingml/2006/table">
            <a:tbl>
              <a:tblPr/>
              <a:tblGrid>
                <a:gridCol w="31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451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 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Tuberculous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Meningitis in a Case Control Study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Tuberculous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meningitis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BCG vaccinated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626" name="Group 2"/>
          <p:cNvGraphicFramePr>
            <a:graphicFrameLocks noGrp="1"/>
          </p:cNvGraphicFramePr>
          <p:nvPr/>
        </p:nvGraphicFramePr>
        <p:xfrm>
          <a:off x="0" y="0"/>
          <a:ext cx="9144000" cy="6766561"/>
        </p:xfrm>
        <a:graphic>
          <a:graphicData uri="http://schemas.openxmlformats.org/drawingml/2006/table">
            <a:tbl>
              <a:tblPr/>
              <a:tblGrid>
                <a:gridCol w="3101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1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7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 </a:t>
                      </a:r>
                      <a:r>
                        <a:rPr kumimoji="0" lang="en-US" sz="3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Tuberculous</a:t>
                      </a: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Meningitis in a Case Control Study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Tuberculous meningitis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BCG vaccinated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Odds of exposure among cases: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a/c=13/32=0.406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Odds of exposure among controls: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b/d=30/15=2.000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odds (odds ratio):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(a*d)/(b*c)=0.203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8674" name="Group 2"/>
          <p:cNvGraphicFramePr>
            <a:graphicFrameLocks noGrp="1"/>
          </p:cNvGraphicFramePr>
          <p:nvPr/>
        </p:nvGraphicFramePr>
        <p:xfrm>
          <a:off x="685800" y="685800"/>
          <a:ext cx="8077200" cy="49784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Protection: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Efficacy – clinical trials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Effectiveness – case-control studies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 (protection)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risk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RR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Odds ratio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0722" name="Group 2"/>
          <p:cNvGraphicFramePr>
            <a:graphicFrameLocks noGrp="1"/>
          </p:cNvGraphicFramePr>
          <p:nvPr/>
        </p:nvGraphicFramePr>
        <p:xfrm>
          <a:off x="500034" y="642918"/>
          <a:ext cx="8077200" cy="49784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46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Protection: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Efficacy – clinical trials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Effectiveness – case-control studies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 (protection)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Relative risk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RR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0.235 = 0.764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Odds ratio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OR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– 0.203 = 0.797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)/N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a+c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b+d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a+b+c+d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2050" name="Picture 2" descr="Pages from temp"/>
          <p:cNvPicPr>
            <a:picLocks noChangeAspect="1" noChangeArrowheads="1"/>
          </p:cNvPicPr>
          <p:nvPr/>
        </p:nvPicPr>
        <p:blipFill>
          <a:blip r:embed="rId3"/>
          <a:srcRect b="4674"/>
          <a:stretch>
            <a:fillRect/>
          </a:stretch>
        </p:blipFill>
        <p:spPr bwMode="auto">
          <a:xfrm>
            <a:off x="179388" y="1125538"/>
            <a:ext cx="5472112" cy="4806950"/>
          </a:xfrm>
          <a:prstGeom prst="rect">
            <a:avLst/>
          </a:prstGeom>
          <a:noFill/>
        </p:spPr>
      </p:pic>
      <p:sp>
        <p:nvSpPr>
          <p:cNvPr id="642051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963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>
                <a:cs typeface="Arial" charset="0"/>
              </a:rPr>
              <a:t>“In theory, there’s no difference between theory and practice, but</a:t>
            </a:r>
          </a:p>
          <a:p>
            <a:pPr algn="ctr"/>
            <a:r>
              <a:rPr lang="en-US" dirty="0">
                <a:cs typeface="Arial" charset="0"/>
              </a:rPr>
              <a:t>in practice there is”</a:t>
            </a:r>
          </a:p>
        </p:txBody>
      </p:sp>
      <p:sp>
        <p:nvSpPr>
          <p:cNvPr id="642052" name="Text Box 4"/>
          <p:cNvSpPr txBox="1">
            <a:spLocks noChangeArrowheads="1"/>
          </p:cNvSpPr>
          <p:nvPr/>
        </p:nvSpPr>
        <p:spPr bwMode="auto">
          <a:xfrm>
            <a:off x="395288" y="6021388"/>
            <a:ext cx="8528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i="1" dirty="0">
                <a:cs typeface="Arial" charset="0"/>
              </a:rPr>
              <a:t>Snow J.  On the mode of communication of cholera.  London: John Churchill, 1855</a:t>
            </a:r>
          </a:p>
          <a:p>
            <a:pPr algn="r"/>
            <a:r>
              <a:rPr lang="en-US" sz="1800" i="1">
                <a:cs typeface="Arial" charset="0"/>
              </a:rPr>
              <a:t>Pharoah </a:t>
            </a:r>
            <a:r>
              <a:rPr lang="en-US" sz="1800" i="1" dirty="0">
                <a:cs typeface="Arial" charset="0"/>
              </a:rPr>
              <a:t>P.  Lancet 2004;363:1552</a:t>
            </a:r>
          </a:p>
        </p:txBody>
      </p:sp>
      <p:sp>
        <p:nvSpPr>
          <p:cNvPr id="642053" name="Text Box 5"/>
          <p:cNvSpPr txBox="1">
            <a:spLocks noChangeArrowheads="1"/>
          </p:cNvSpPr>
          <p:nvPr/>
        </p:nvSpPr>
        <p:spPr bwMode="auto">
          <a:xfrm>
            <a:off x="6084888" y="3068638"/>
            <a:ext cx="2527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cs typeface="Arial" charset="0"/>
              </a:rPr>
              <a:t>1854 Golden Square</a:t>
            </a:r>
          </a:p>
          <a:p>
            <a:r>
              <a:rPr lang="en-US" sz="2000" dirty="0">
                <a:cs typeface="Arial" charset="0"/>
              </a:rPr>
              <a:t>Epidemic curve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c+d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820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a/(</a:t>
                      </a: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a+b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1442" name="Group 2"/>
          <p:cNvGraphicFramePr>
            <a:graphicFrameLocks noGrp="1"/>
          </p:cNvGraphicFramePr>
          <p:nvPr/>
        </p:nvGraphicFramePr>
        <p:xfrm>
          <a:off x="228600" y="228600"/>
          <a:ext cx="8534400" cy="6318251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Calculating the Predictive Value of a 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Sensitivity: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Specificity: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5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result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Presence of characteristic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820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1,000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9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Predictive value of a positive test result: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Text Box 2"/>
          <p:cNvSpPr txBox="1">
            <a:spLocks noChangeArrowheads="1"/>
          </p:cNvSpPr>
          <p:nvPr/>
        </p:nvSpPr>
        <p:spPr bwMode="auto">
          <a:xfrm>
            <a:off x="593701" y="696900"/>
            <a:ext cx="77755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/>
              <a:t>Example for the Dependence of the Predictive Value</a:t>
            </a:r>
          </a:p>
          <a:p>
            <a:pPr algn="ctr"/>
            <a:r>
              <a:rPr lang="en-US" b="1"/>
              <a:t>of a Positive Test on the Prevalence</a:t>
            </a:r>
          </a:p>
        </p:txBody>
      </p:sp>
      <p:grpSp>
        <p:nvGrpSpPr>
          <p:cNvPr id="693251" name="Group 3"/>
          <p:cNvGrpSpPr>
            <a:grpSpLocks/>
          </p:cNvGrpSpPr>
          <p:nvPr/>
        </p:nvGrpSpPr>
        <p:grpSpPr bwMode="auto">
          <a:xfrm>
            <a:off x="1142976" y="1571612"/>
            <a:ext cx="6491288" cy="1311275"/>
            <a:chOff x="672" y="760"/>
            <a:chExt cx="4089" cy="709"/>
          </a:xfrm>
        </p:grpSpPr>
        <p:sp>
          <p:nvSpPr>
            <p:cNvPr id="693252" name="Text Box 4"/>
            <p:cNvSpPr txBox="1">
              <a:spLocks noChangeArrowheads="1"/>
            </p:cNvSpPr>
            <p:nvPr/>
          </p:nvSpPr>
          <p:spPr bwMode="auto">
            <a:xfrm>
              <a:off x="672" y="760"/>
              <a:ext cx="1632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/>
                <a:t>Example 1:</a:t>
              </a:r>
            </a:p>
            <a:p>
              <a:r>
                <a:rPr lang="en-US" sz="2000"/>
                <a:t>   90% Sensitivity</a:t>
              </a:r>
            </a:p>
            <a:p>
              <a:r>
                <a:rPr lang="en-US" sz="2000"/>
                <a:t>   90% Specificity</a:t>
              </a:r>
            </a:p>
            <a:p>
              <a:r>
                <a:rPr lang="en-US" sz="2000"/>
                <a:t>   40% Prevalence</a:t>
              </a:r>
            </a:p>
          </p:txBody>
        </p:sp>
        <p:sp>
          <p:nvSpPr>
            <p:cNvPr id="693253" name="Text Box 5"/>
            <p:cNvSpPr txBox="1">
              <a:spLocks noChangeArrowheads="1"/>
            </p:cNvSpPr>
            <p:nvPr/>
          </p:nvSpPr>
          <p:spPr bwMode="auto">
            <a:xfrm>
              <a:off x="3216" y="760"/>
              <a:ext cx="1545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/>
                <a:t>Example 2:</a:t>
              </a:r>
            </a:p>
            <a:p>
              <a:r>
                <a:rPr lang="en-US" sz="2000"/>
                <a:t>   90% Sensitivity</a:t>
              </a:r>
            </a:p>
            <a:p>
              <a:r>
                <a:rPr lang="en-US" sz="2000"/>
                <a:t>   90% Specificity</a:t>
              </a:r>
            </a:p>
            <a:p>
              <a:r>
                <a:rPr lang="en-US" sz="2000"/>
                <a:t>   10% Prevalence</a:t>
              </a:r>
            </a:p>
          </p:txBody>
        </p:sp>
      </p:grpSp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685776" y="4478325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 sz="2000"/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669901" y="3259125"/>
            <a:ext cx="3135313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            Condition</a:t>
            </a:r>
          </a:p>
          <a:p>
            <a:r>
              <a:rPr lang="en-US" sz="2000"/>
              <a:t>Test present absent  total</a:t>
            </a:r>
          </a:p>
          <a:p>
            <a:r>
              <a:rPr lang="en-US" sz="2000"/>
              <a:t> pos    360         60     420</a:t>
            </a:r>
          </a:p>
          <a:p>
            <a:r>
              <a:rPr lang="en-US" sz="2000"/>
              <a:t> neg      40       540     580</a:t>
            </a:r>
          </a:p>
          <a:p>
            <a:r>
              <a:rPr lang="en-US" sz="2000"/>
              <a:t> tot      400       600   1000</a:t>
            </a:r>
          </a:p>
        </p:txBody>
      </p:sp>
      <p:sp>
        <p:nvSpPr>
          <p:cNvPr id="693256" name="Text Box 8"/>
          <p:cNvSpPr txBox="1">
            <a:spLocks noChangeArrowheads="1"/>
          </p:cNvSpPr>
          <p:nvPr/>
        </p:nvSpPr>
        <p:spPr bwMode="auto">
          <a:xfrm>
            <a:off x="593701" y="5341925"/>
            <a:ext cx="357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Predictive value of a positive test:</a:t>
            </a:r>
          </a:p>
          <a:p>
            <a:r>
              <a:rPr lang="en-US" sz="1800"/>
              <a:t>     360 / 420 = 86%</a:t>
            </a:r>
          </a:p>
        </p:txBody>
      </p:sp>
      <p:sp>
        <p:nvSpPr>
          <p:cNvPr id="693257" name="Text Box 9"/>
          <p:cNvSpPr txBox="1">
            <a:spLocks noChangeArrowheads="1"/>
          </p:cNvSpPr>
          <p:nvPr/>
        </p:nvSpPr>
        <p:spPr bwMode="auto">
          <a:xfrm>
            <a:off x="4556101" y="3259125"/>
            <a:ext cx="30448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           Condition</a:t>
            </a:r>
          </a:p>
          <a:p>
            <a:r>
              <a:rPr lang="en-US" sz="2000"/>
              <a:t>Test present absent  total</a:t>
            </a:r>
          </a:p>
          <a:p>
            <a:r>
              <a:rPr lang="en-US" sz="2000"/>
              <a:t> pos     90         90     180</a:t>
            </a:r>
          </a:p>
          <a:p>
            <a:r>
              <a:rPr lang="en-US" sz="2000"/>
              <a:t> neg     10       810     820</a:t>
            </a:r>
          </a:p>
          <a:p>
            <a:r>
              <a:rPr lang="en-US" sz="2000"/>
              <a:t> tot     100       900   1000</a:t>
            </a:r>
          </a:p>
        </p:txBody>
      </p:sp>
      <p:sp>
        <p:nvSpPr>
          <p:cNvPr id="693258" name="Text Box 10"/>
          <p:cNvSpPr txBox="1">
            <a:spLocks noChangeArrowheads="1"/>
          </p:cNvSpPr>
          <p:nvPr/>
        </p:nvSpPr>
        <p:spPr bwMode="auto">
          <a:xfrm>
            <a:off x="4495776" y="5341925"/>
            <a:ext cx="3581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Predictive value of a positive test:</a:t>
            </a:r>
          </a:p>
          <a:p>
            <a:r>
              <a:rPr lang="en-US" sz="1800"/>
              <a:t>     90 / 180 = 50%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Text Box 2"/>
          <p:cNvSpPr txBox="1">
            <a:spLocks noChangeArrowheads="1"/>
          </p:cNvSpPr>
          <p:nvPr/>
        </p:nvSpPr>
        <p:spPr bwMode="auto">
          <a:xfrm>
            <a:off x="827088" y="2349500"/>
            <a:ext cx="758412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cs typeface="Arial" charset="0"/>
              </a:rPr>
              <a:t>Which operating  characteristic from a</a:t>
            </a:r>
          </a:p>
          <a:p>
            <a:r>
              <a:rPr lang="en-US" sz="3200" dirty="0">
                <a:cs typeface="Arial" charset="0"/>
              </a:rPr>
              <a:t>diagnostic test do you prefer to be high –</a:t>
            </a:r>
          </a:p>
          <a:p>
            <a:r>
              <a:rPr lang="en-US" sz="3200" dirty="0">
                <a:cs typeface="Arial" charset="0"/>
              </a:rPr>
              <a:t>sensitivity or specificity?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7346" name="Group 2"/>
          <p:cNvGraphicFramePr>
            <a:graphicFrameLocks noGrp="1"/>
          </p:cNvGraphicFramePr>
          <p:nvPr/>
        </p:nvGraphicFramePr>
        <p:xfrm>
          <a:off x="143216" y="964296"/>
          <a:ext cx="8858280" cy="461327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623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1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1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Test characteristic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Truth</a:t>
                      </a:r>
                    </a:p>
                  </a:txBody>
                  <a:tcPr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9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person is breaking the law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person is law-abiding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sensitivity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Catch as many law-breakers as possible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Accept to throw law-abiding people to jail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2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specificity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Accept to let a law-breaker to run free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Don’t put law-abiding persons to jail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4098" name="Group 2"/>
          <p:cNvGraphicFramePr>
            <a:graphicFrameLocks noGrp="1"/>
          </p:cNvGraphicFramePr>
          <p:nvPr/>
        </p:nvGraphicFramePr>
        <p:xfrm>
          <a:off x="304800" y="381000"/>
          <a:ext cx="8534400" cy="5600067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Epidemiologic Terms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Incidence: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Newly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emerging cases 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during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specified period of time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(Point) prevalence: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Existing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cases </a:t>
                      </a: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 specified point in time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 between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</a:t>
                      </a: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incidence: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Prevalence = Incidence  x  time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6146" name="Group 2"/>
          <p:cNvGraphicFramePr>
            <a:graphicFrameLocks noGrp="1"/>
          </p:cNvGraphicFramePr>
          <p:nvPr/>
        </p:nvGraphicFramePr>
        <p:xfrm>
          <a:off x="304800" y="228600"/>
          <a:ext cx="8534400" cy="5947729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15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Epidemiologic Terms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Proportion: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Fraction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calculated from numerator divided by denominator (which contains numerator)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parliament has 164 members, of which 68 are female and 96 are male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Fraction female: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/ (68+96) = 0.415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8194" name="Group 2"/>
          <p:cNvGraphicFramePr>
            <a:graphicFrameLocks noGrp="1"/>
          </p:cNvGraphicFramePr>
          <p:nvPr/>
        </p:nvGraphicFramePr>
        <p:xfrm>
          <a:off x="304800" y="228600"/>
          <a:ext cx="8534400" cy="6404929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15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Epidemiologic Terms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Ratio: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Result of division of one number (numerator) by another number (denominator) (which does not usually contain numerator)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parliament has 164 members, of which 68 are female and 96 are male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8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Female-to-male ratio: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Male-to-female ratio: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/ 96 = 0.708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/ 68 = 1.412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0243" name="Object 3"/>
          <p:cNvGraphicFramePr>
            <a:graphicFrameLocks noChangeAspect="1"/>
          </p:cNvGraphicFramePr>
          <p:nvPr/>
        </p:nvGraphicFramePr>
        <p:xfrm>
          <a:off x="888665" y="0"/>
          <a:ext cx="7366551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317" name="SPW 11.0 Graph" r:id="rId4" imgW="6301080" imgH="5866560" progId="SigmaPlotGraphicObject.10">
                  <p:embed/>
                </p:oleObj>
              </mc:Choice>
              <mc:Fallback>
                <p:oleObj name="SPW 11.0 Graph" r:id="rId4" imgW="6301080" imgH="5866560" progId="SigmaPlotGraphicObject.10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65" y="0"/>
                        <a:ext cx="7366551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2290" name="Group 2"/>
          <p:cNvGraphicFramePr>
            <a:graphicFrameLocks noGrp="1"/>
          </p:cNvGraphicFramePr>
          <p:nvPr/>
        </p:nvGraphicFramePr>
        <p:xfrm>
          <a:off x="228600" y="228600"/>
          <a:ext cx="8915400" cy="64008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04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Epidemiologic Terms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0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(numerator) divided by the (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times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person-time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(denominator)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 incidence rate: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new tuberculosis cases occur in a community of 25,000 people over a period of 2.5 years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1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4338" name="Group 2"/>
          <p:cNvGraphicFramePr>
            <a:graphicFrameLocks noGrp="1"/>
          </p:cNvGraphicFramePr>
          <p:nvPr/>
        </p:nvGraphicFramePr>
        <p:xfrm>
          <a:off x="0" y="0"/>
          <a:ext cx="9144000" cy="650812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262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Some Epidemiologic Terms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2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7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Number of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events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(numerator) divided by the (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population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times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person-time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(denominator)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58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 incidence rate: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new tuberculosis cases occur in a community of 25,000 people over a period of 2.5 years: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 / (25,000 x 2.5) = 0.0064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6.4 cases per     1,000 person-years observation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6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640   cases per 100,000 person-years observation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6386" name="Group 2"/>
          <p:cNvGraphicFramePr>
            <a:graphicFrameLocks noGrp="1"/>
          </p:cNvGraphicFramePr>
          <p:nvPr/>
        </p:nvGraphicFramePr>
        <p:xfrm>
          <a:off x="0" y="428604"/>
          <a:ext cx="9144000" cy="6080762"/>
        </p:xfrm>
        <a:graphic>
          <a:graphicData uri="http://schemas.openxmlformats.org/drawingml/2006/table">
            <a:tbl>
              <a:tblPr/>
              <a:tblGrid>
                <a:gridCol w="2225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4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37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Design of a Prospective Study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Outcome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Exposure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Ill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Person-yrs of observation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A+C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B+D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6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Incidence rate among the exposed: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/ N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Incidence rate among the non-exposed: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 / N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Incidence rate ratio (“relative risk”):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(A/N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/(C/N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1460</Words>
  <Application>Microsoft Office PowerPoint</Application>
  <PresentationFormat>On-screen Show (4:3)</PresentationFormat>
  <Paragraphs>533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Times New Roman</vt:lpstr>
      <vt:lpstr>Default Design</vt:lpstr>
      <vt:lpstr>SPW 11.0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Private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L Rieder</dc:creator>
  <cp:lastModifiedBy>Hans Rieder</cp:lastModifiedBy>
  <cp:revision>442</cp:revision>
  <dcterms:created xsi:type="dcterms:W3CDTF">2000-12-08T23:57:35Z</dcterms:created>
  <dcterms:modified xsi:type="dcterms:W3CDTF">2020-01-17T08:10:13Z</dcterms:modified>
</cp:coreProperties>
</file>